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3" r:id="rId2"/>
    <p:sldId id="275" r:id="rId3"/>
    <p:sldId id="274" r:id="rId4"/>
    <p:sldId id="277" r:id="rId5"/>
    <p:sldId id="276" r:id="rId6"/>
    <p:sldId id="278" r:id="rId7"/>
    <p:sldId id="279" r:id="rId8"/>
    <p:sldId id="280" r:id="rId9"/>
    <p:sldId id="28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547" autoAdjust="0"/>
  </p:normalViewPr>
  <p:slideViewPr>
    <p:cSldViewPr>
      <p:cViewPr>
        <p:scale>
          <a:sx n="60" d="100"/>
          <a:sy n="60" d="100"/>
        </p:scale>
        <p:origin x="-157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2AE3B1-2067-47B0-B4AE-E77EDB23EDA0}" type="datetimeFigureOut">
              <a:rPr lang="en-US" smtClean="0"/>
              <a:t>29/05/2014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6476AB-048C-4E56-BEBA-391C92757708}" type="slidenum">
              <a:rPr lang="en-US" smtClean="0"/>
              <a:t>‹#›</a:t>
            </a:fld>
            <a:endParaRPr lang="en-US"/>
          </a:p>
        </p:txBody>
      </p:sp>
    </p:spTree>
    <p:extLst>
      <p:ext uri="{BB962C8B-B14F-4D97-AF65-F5344CB8AC3E}">
        <p14:creationId xmlns:p14="http://schemas.microsoft.com/office/powerpoint/2010/main" val="3428274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ungm.org/"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www.undp.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6476AB-048C-4E56-BEBA-391C92757708}" type="slidenum">
              <a:rPr lang="en-US" smtClean="0"/>
              <a:t>6</a:t>
            </a:fld>
            <a:endParaRPr lang="en-US"/>
          </a:p>
        </p:txBody>
      </p:sp>
    </p:spTree>
    <p:extLst>
      <p:ext uri="{BB962C8B-B14F-4D97-AF65-F5344CB8AC3E}">
        <p14:creationId xmlns:p14="http://schemas.microsoft.com/office/powerpoint/2010/main" val="3505846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Constant vigilance is needed, with emphasis on certain principles.  Fundamental Principles are:</a:t>
            </a:r>
          </a:p>
          <a:p>
            <a:r>
              <a:rPr lang="en-US" sz="1200" b="0" i="0" kern="1200" dirty="0" smtClean="0">
                <a:solidFill>
                  <a:schemeClr val="tx1"/>
                </a:solidFill>
                <a:effectLst/>
                <a:latin typeface="+mn-lt"/>
                <a:ea typeface="+mn-ea"/>
                <a:cs typeface="+mn-cs"/>
              </a:rPr>
              <a:t>Reinforcing ethical behavior as public servants and particularly in procurement areas, as directed by the UNDP policies.  This should be supported by adequate training and opportunities to receive advice on ethical dilemmas.</a:t>
            </a:r>
          </a:p>
          <a:p>
            <a:r>
              <a:rPr lang="en-US" sz="1200" b="0" i="0" kern="1200" dirty="0" smtClean="0">
                <a:solidFill>
                  <a:schemeClr val="tx1"/>
                </a:solidFill>
                <a:effectLst/>
                <a:latin typeface="+mn-lt"/>
                <a:ea typeface="+mn-ea"/>
                <a:cs typeface="+mn-cs"/>
              </a:rPr>
              <a:t>Ensuring adequate procurement planning such as identification and assessment of risks, capacity to address such issues in the Business Unit.</a:t>
            </a:r>
          </a:p>
          <a:p>
            <a:r>
              <a:rPr lang="en-US" sz="1200" b="0" i="0" kern="1200" dirty="0" smtClean="0">
                <a:solidFill>
                  <a:schemeClr val="tx1"/>
                </a:solidFill>
                <a:effectLst/>
                <a:latin typeface="+mn-lt"/>
                <a:ea typeface="+mn-ea"/>
                <a:cs typeface="+mn-cs"/>
              </a:rPr>
              <a:t>Ensuring separation of duties.</a:t>
            </a:r>
          </a:p>
          <a:p>
            <a:r>
              <a:rPr lang="en-US" sz="1200" b="0" i="0" kern="1200" dirty="0" smtClean="0">
                <a:solidFill>
                  <a:schemeClr val="tx1"/>
                </a:solidFill>
                <a:effectLst/>
                <a:latin typeface="+mn-lt"/>
                <a:ea typeface="+mn-ea"/>
                <a:cs typeface="+mn-cs"/>
              </a:rPr>
              <a:t>Acting in a transparent manner during procurement processes, such as posting in advance the procurement schedules and plans, solicitations and contract awards on the United Nations Global Marketplace (</a:t>
            </a:r>
            <a:r>
              <a:rPr lang="en-US" sz="1200" b="0" i="0" u="none" strike="noStrike" kern="1200" dirty="0" smtClean="0">
                <a:solidFill>
                  <a:schemeClr val="tx1"/>
                </a:solidFill>
                <a:effectLst/>
                <a:latin typeface="+mn-lt"/>
                <a:ea typeface="+mn-ea"/>
                <a:cs typeface="+mn-cs"/>
                <a:hlinkClick r:id="rId3"/>
              </a:rPr>
              <a:t>www.ungm.org</a:t>
            </a:r>
            <a:r>
              <a:rPr lang="en-US" sz="1200" b="0" i="0" kern="1200" dirty="0" smtClean="0">
                <a:solidFill>
                  <a:schemeClr val="tx1"/>
                </a:solidFill>
                <a:effectLst/>
                <a:latin typeface="+mn-lt"/>
                <a:ea typeface="+mn-ea"/>
                <a:cs typeface="+mn-cs"/>
              </a:rPr>
              <a:t>), on the United Nations Development Programme (</a:t>
            </a:r>
            <a:r>
              <a:rPr lang="en-US" sz="1200" b="0" i="0" u="none" strike="noStrike" kern="1200" dirty="0" smtClean="0">
                <a:solidFill>
                  <a:schemeClr val="tx1"/>
                </a:solidFill>
                <a:effectLst/>
                <a:latin typeface="+mn-lt"/>
                <a:ea typeface="+mn-ea"/>
                <a:cs typeface="+mn-cs"/>
                <a:hlinkClick r:id="rId4"/>
              </a:rPr>
              <a:t>www.undp.org</a:t>
            </a:r>
            <a:r>
              <a:rPr lang="en-US" sz="1200" b="0" i="0" kern="1200" dirty="0" smtClean="0">
                <a:solidFill>
                  <a:schemeClr val="tx1"/>
                </a:solidFill>
                <a:effectLst/>
                <a:latin typeface="+mn-lt"/>
                <a:ea typeface="+mn-ea"/>
                <a:cs typeface="+mn-cs"/>
              </a:rPr>
              <a:t>) and in other relevant web sites, newspapers and trade journals.</a:t>
            </a:r>
          </a:p>
          <a:p>
            <a:r>
              <a:rPr lang="en-US" sz="1200" b="0" i="0" kern="1200" dirty="0" smtClean="0">
                <a:solidFill>
                  <a:schemeClr val="tx1"/>
                </a:solidFill>
                <a:effectLst/>
                <a:latin typeface="+mn-lt"/>
                <a:ea typeface="+mn-ea"/>
                <a:cs typeface="+mn-cs"/>
              </a:rPr>
              <a:t>Ensuring supervision.  Managers must personally engage in a regular spot check of procurement transactions, including the regular review of the files, specification of goods and terms of references for services.  They should also check ATLAS on vendor profiles and procurement transactions for multiple purchase orders including aggregate amount that vendors have accumulated.  Finally, background checks must be conducted with all suppliers to ensure they are bona fide companies.</a:t>
            </a:r>
          </a:p>
          <a:p>
            <a:r>
              <a:rPr lang="en-US" sz="1200" b="0" i="0" kern="1200" dirty="0" smtClean="0">
                <a:solidFill>
                  <a:schemeClr val="tx1"/>
                </a:solidFill>
                <a:effectLst/>
                <a:latin typeface="+mn-lt"/>
                <a:ea typeface="+mn-ea"/>
                <a:cs typeface="+mn-cs"/>
              </a:rPr>
              <a:t>Preparing annual reports on procurement activities, paying particular attention to the number of waiver regardless of amount involved the cumulative amount of contracts per vendor, non-duplication of vendor entries, etc…</a:t>
            </a:r>
          </a:p>
          <a:p>
            <a:r>
              <a:rPr lang="en-US" sz="1200" b="0" i="0" kern="1200" dirty="0" smtClean="0">
                <a:solidFill>
                  <a:schemeClr val="tx1"/>
                </a:solidFill>
                <a:effectLst/>
                <a:latin typeface="+mn-lt"/>
                <a:ea typeface="+mn-ea"/>
                <a:cs typeface="+mn-cs"/>
              </a:rPr>
              <a:t>Reporting instances of fraud and corruption on a timely and accurate manner.</a:t>
            </a:r>
          </a:p>
          <a:p>
            <a:endParaRPr lang="en-US" dirty="0"/>
          </a:p>
        </p:txBody>
      </p:sp>
      <p:sp>
        <p:nvSpPr>
          <p:cNvPr id="4" name="Slide Number Placeholder 3"/>
          <p:cNvSpPr>
            <a:spLocks noGrp="1"/>
          </p:cNvSpPr>
          <p:nvPr>
            <p:ph type="sldNum" sz="quarter" idx="10"/>
          </p:nvPr>
        </p:nvSpPr>
        <p:spPr/>
        <p:txBody>
          <a:bodyPr/>
          <a:lstStyle/>
          <a:p>
            <a:fld id="{486476AB-048C-4E56-BEBA-391C92757708}" type="slidenum">
              <a:rPr lang="en-US" smtClean="0"/>
              <a:t>7</a:t>
            </a:fld>
            <a:endParaRPr lang="en-US"/>
          </a:p>
        </p:txBody>
      </p:sp>
    </p:spTree>
    <p:extLst>
      <p:ext uri="{BB962C8B-B14F-4D97-AF65-F5344CB8AC3E}">
        <p14:creationId xmlns:p14="http://schemas.microsoft.com/office/powerpoint/2010/main" val="201443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86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6934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8731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363272" cy="506916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7495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82369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506916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506916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0257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49448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49448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2171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1518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91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1"/>
            <a:ext cx="4885382" cy="632430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516225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422559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89796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pic>
        <p:nvPicPr>
          <p:cNvPr id="1026" name="Picture 7" descr="C:\Documents and Settings\FREY\Desktop\test2 copy.jpg"/>
          <p:cNvPicPr>
            <a:picLocks noChangeAspect="1" noChangeArrowheads="1"/>
          </p:cNvPicPr>
          <p:nvPr/>
        </p:nvPicPr>
        <p:blipFill>
          <a:blip r:embed="rId13" cstate="print"/>
          <a:srcRect/>
          <a:stretch>
            <a:fillRect/>
          </a:stretch>
        </p:blipFill>
        <p:spPr bwMode="auto">
          <a:xfrm>
            <a:off x="8467725" y="44450"/>
            <a:ext cx="641350" cy="1263650"/>
          </a:xfrm>
          <a:prstGeom prst="rect">
            <a:avLst/>
          </a:prstGeom>
          <a:noFill/>
          <a:ln w="9525">
            <a:noFill/>
            <a:miter lim="800000"/>
            <a:headEnd/>
            <a:tailEnd/>
          </a:ln>
        </p:spPr>
      </p:pic>
    </p:spTree>
    <p:extLst>
      <p:ext uri="{BB962C8B-B14F-4D97-AF65-F5344CB8AC3E}">
        <p14:creationId xmlns:p14="http://schemas.microsoft.com/office/powerpoint/2010/main" val="4119072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b="1" dirty="0">
                <a:solidFill>
                  <a:srgbClr val="FFFF00"/>
                </a:solidFill>
              </a:rPr>
              <a:t>Borba protiv korupcije-kako mi to radimo</a:t>
            </a:r>
            <a:endParaRPr lang="en-US" dirty="0">
              <a:solidFill>
                <a:srgbClr val="FFFF00"/>
              </a:solidFill>
            </a:endParaRPr>
          </a:p>
        </p:txBody>
      </p:sp>
      <p:sp>
        <p:nvSpPr>
          <p:cNvPr id="3" name="Subtitle 2"/>
          <p:cNvSpPr>
            <a:spLocks noGrp="1"/>
          </p:cNvSpPr>
          <p:nvPr>
            <p:ph type="subTitle" idx="1"/>
          </p:nvPr>
        </p:nvSpPr>
        <p:spPr/>
        <p:txBody>
          <a:bodyPr/>
          <a:lstStyle/>
          <a:p>
            <a:r>
              <a:rPr lang="sr-Latn-RS" dirty="0" smtClean="0">
                <a:solidFill>
                  <a:schemeClr val="accent1">
                    <a:lumMod val="60000"/>
                    <a:lumOff val="40000"/>
                  </a:schemeClr>
                </a:solidFill>
              </a:rPr>
              <a:t>Prezentacija na sastanku Global Compact-a</a:t>
            </a:r>
          </a:p>
          <a:p>
            <a:r>
              <a:rPr lang="sr-Latn-RS" dirty="0" smtClean="0">
                <a:solidFill>
                  <a:srgbClr val="FFC000"/>
                </a:solidFill>
              </a:rPr>
              <a:t>Beograd, 29. maj 2014.g.</a:t>
            </a:r>
            <a:endParaRPr lang="en-US" dirty="0">
              <a:solidFill>
                <a:srgbClr val="FFC000"/>
              </a:solidFill>
            </a:endParaRPr>
          </a:p>
        </p:txBody>
      </p:sp>
    </p:spTree>
    <p:extLst>
      <p:ext uri="{BB962C8B-B14F-4D97-AF65-F5344CB8AC3E}">
        <p14:creationId xmlns:p14="http://schemas.microsoft.com/office/powerpoint/2010/main" val="155444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solidFill>
                  <a:srgbClr val="FFFF00"/>
                </a:solidFill>
              </a:rPr>
              <a:t>Top Aid Transparency</a:t>
            </a:r>
            <a:endParaRPr lang="en-US" dirty="0">
              <a:solidFill>
                <a:srgbClr val="FFFF00"/>
              </a:solidFill>
            </a:endParaRPr>
          </a:p>
        </p:txBody>
      </p:sp>
      <p:sp>
        <p:nvSpPr>
          <p:cNvPr id="3" name="Text Placeholder 2"/>
          <p:cNvSpPr>
            <a:spLocks noGrp="1"/>
          </p:cNvSpPr>
          <p:nvPr>
            <p:ph type="body" idx="1"/>
          </p:nvPr>
        </p:nvSpPr>
        <p:spPr>
          <a:xfrm>
            <a:off x="539552" y="5838462"/>
            <a:ext cx="4040188" cy="639762"/>
          </a:xfrm>
        </p:spPr>
        <p:txBody>
          <a:bodyPr/>
          <a:lstStyle/>
          <a:p>
            <a:r>
              <a:rPr lang="en-US" sz="2800" b="0" dirty="0" smtClean="0">
                <a:solidFill>
                  <a:schemeClr val="accent1">
                    <a:lumMod val="60000"/>
                    <a:lumOff val="40000"/>
                  </a:schemeClr>
                </a:solidFill>
              </a:rPr>
              <a:t>UNDP</a:t>
            </a:r>
            <a:r>
              <a:rPr lang="sr-Latn-RS" sz="2800" b="0" dirty="0" smtClean="0">
                <a:solidFill>
                  <a:schemeClr val="accent1">
                    <a:lumMod val="60000"/>
                    <a:lumOff val="40000"/>
                  </a:schemeClr>
                </a:solidFill>
              </a:rPr>
              <a:t> je najbolje rangirana multilateralna organizacija u transparentnosti donatorske pomoći</a:t>
            </a:r>
            <a:endParaRPr lang="en-US" sz="2800" dirty="0">
              <a:solidFill>
                <a:schemeClr val="accent1">
                  <a:lumMod val="60000"/>
                  <a:lumOff val="40000"/>
                </a:schemeClr>
              </a:solidFill>
            </a:endParaRPr>
          </a:p>
        </p:txBody>
      </p:sp>
      <p:sp>
        <p:nvSpPr>
          <p:cNvPr id="5" name="Text Placeholder 4"/>
          <p:cNvSpPr>
            <a:spLocks noGrp="1"/>
          </p:cNvSpPr>
          <p:nvPr>
            <p:ph type="body" sz="quarter" idx="3"/>
          </p:nvPr>
        </p:nvSpPr>
        <p:spPr/>
        <p:txBody>
          <a:bodyPr/>
          <a:lstStyle/>
          <a:p>
            <a:r>
              <a:rPr lang="sr-Latn-RS" dirty="0" smtClean="0">
                <a:solidFill>
                  <a:schemeClr val="accent1">
                    <a:lumMod val="60000"/>
                    <a:lumOff val="40000"/>
                  </a:schemeClr>
                </a:solidFill>
              </a:rPr>
              <a:t>2012, 10 mesto</a:t>
            </a:r>
            <a:endParaRPr lang="en-US" dirty="0">
              <a:solidFill>
                <a:schemeClr val="accent1">
                  <a:lumMod val="60000"/>
                  <a:lumOff val="40000"/>
                </a:schemeClr>
              </a:solidFill>
            </a:endParaRPr>
          </a:p>
        </p:txBody>
      </p:sp>
      <p:sp>
        <p:nvSpPr>
          <p:cNvPr id="6" name="Content Placeholder 5"/>
          <p:cNvSpPr>
            <a:spLocks noGrp="1"/>
          </p:cNvSpPr>
          <p:nvPr>
            <p:ph sz="quarter" idx="4"/>
          </p:nvPr>
        </p:nvSpPr>
        <p:spPr/>
        <p:txBody>
          <a:bodyPr/>
          <a:lstStyle/>
          <a:p>
            <a:r>
              <a:rPr lang="sr-Latn-RS" dirty="0" smtClean="0">
                <a:solidFill>
                  <a:schemeClr val="accent1">
                    <a:lumMod val="60000"/>
                    <a:lumOff val="40000"/>
                  </a:schemeClr>
                </a:solidFill>
              </a:rPr>
              <a:t>2014, 4 mesto, tik iza DFID-a</a:t>
            </a:r>
          </a:p>
          <a:p>
            <a:endParaRPr lang="en-US" dirty="0"/>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04976" y="1518880"/>
            <a:ext cx="4411040" cy="2524095"/>
          </a:xfr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2780928"/>
            <a:ext cx="4725477" cy="3683839"/>
          </a:xfrm>
          <a:prstGeom prst="rect">
            <a:avLst/>
          </a:prstGeom>
        </p:spPr>
      </p:pic>
    </p:spTree>
    <p:extLst>
      <p:ext uri="{BB962C8B-B14F-4D97-AF65-F5344CB8AC3E}">
        <p14:creationId xmlns:p14="http://schemas.microsoft.com/office/powerpoint/2010/main" val="400646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z="6000" b="1" dirty="0" smtClean="0">
                <a:solidFill>
                  <a:srgbClr val="FFFF00"/>
                </a:solidFill>
              </a:rPr>
              <a:t>Kako?</a:t>
            </a:r>
            <a:endParaRPr lang="en-US" sz="6000" b="1" dirty="0">
              <a:solidFill>
                <a:srgbClr val="FFFF00"/>
              </a:solidFill>
            </a:endParaRPr>
          </a:p>
        </p:txBody>
      </p:sp>
      <p:sp>
        <p:nvSpPr>
          <p:cNvPr id="3" name="Content Placeholder 2"/>
          <p:cNvSpPr>
            <a:spLocks noGrp="1"/>
          </p:cNvSpPr>
          <p:nvPr>
            <p:ph idx="1"/>
          </p:nvPr>
        </p:nvSpPr>
        <p:spPr/>
        <p:txBody>
          <a:bodyPr/>
          <a:lstStyle/>
          <a:p>
            <a:r>
              <a:rPr lang="sr-Latn-RS" dirty="0" smtClean="0">
                <a:solidFill>
                  <a:srgbClr val="FFC000"/>
                </a:solidFill>
              </a:rPr>
              <a:t>POPP (</a:t>
            </a:r>
            <a:r>
              <a:rPr lang="en-US" b="1" dirty="0">
                <a:solidFill>
                  <a:srgbClr val="FFC000"/>
                </a:solidFill>
              </a:rPr>
              <a:t>Programme and Operations Policies and </a:t>
            </a:r>
            <a:r>
              <a:rPr lang="en-US" b="1" dirty="0" smtClean="0">
                <a:solidFill>
                  <a:srgbClr val="FFC000"/>
                </a:solidFill>
              </a:rPr>
              <a:t>Procedures</a:t>
            </a:r>
            <a:r>
              <a:rPr lang="sr-Latn-RS" b="1" dirty="0" smtClean="0">
                <a:solidFill>
                  <a:srgbClr val="FFC000"/>
                </a:solidFill>
              </a:rPr>
              <a:t>)</a:t>
            </a:r>
          </a:p>
          <a:p>
            <a:r>
              <a:rPr lang="sr-Latn-RS" b="1" dirty="0" smtClean="0">
                <a:solidFill>
                  <a:schemeClr val="accent1">
                    <a:lumMod val="60000"/>
                    <a:lumOff val="40000"/>
                  </a:schemeClr>
                </a:solidFill>
              </a:rPr>
              <a:t>Stoji na ramenima divova – godine prakse:</a:t>
            </a:r>
          </a:p>
          <a:p>
            <a:r>
              <a:rPr lang="sr-Latn-RS" b="1" dirty="0" smtClean="0">
                <a:solidFill>
                  <a:schemeClr val="accent1">
                    <a:lumMod val="60000"/>
                    <a:lumOff val="40000"/>
                  </a:schemeClr>
                </a:solidFill>
              </a:rPr>
              <a:t>Npr. „Principi“ nabavki: </a:t>
            </a:r>
          </a:p>
          <a:p>
            <a:pPr marL="971550" lvl="1" indent="-514350">
              <a:buFont typeface="+mj-lt"/>
              <a:buAutoNum type="arabicPeriod"/>
            </a:pPr>
            <a:r>
              <a:rPr lang="en-US" dirty="0" smtClean="0">
                <a:solidFill>
                  <a:schemeClr val="accent1">
                    <a:lumMod val="60000"/>
                    <a:lumOff val="40000"/>
                  </a:schemeClr>
                </a:solidFill>
              </a:rPr>
              <a:t>Best </a:t>
            </a:r>
            <a:r>
              <a:rPr lang="en-US" dirty="0">
                <a:solidFill>
                  <a:schemeClr val="accent1">
                    <a:lumMod val="60000"/>
                    <a:lumOff val="40000"/>
                  </a:schemeClr>
                </a:solidFill>
              </a:rPr>
              <a:t>Value for </a:t>
            </a:r>
            <a:r>
              <a:rPr lang="en-US" dirty="0" smtClean="0">
                <a:solidFill>
                  <a:schemeClr val="accent1">
                    <a:lumMod val="60000"/>
                    <a:lumOff val="40000"/>
                  </a:schemeClr>
                </a:solidFill>
              </a:rPr>
              <a:t>Money</a:t>
            </a:r>
            <a:r>
              <a:rPr lang="sr-Latn-RS" dirty="0" smtClean="0">
                <a:solidFill>
                  <a:schemeClr val="accent1">
                    <a:lumMod val="60000"/>
                    <a:lumOff val="40000"/>
                  </a:schemeClr>
                </a:solidFill>
              </a:rPr>
              <a:t>; </a:t>
            </a:r>
          </a:p>
          <a:p>
            <a:pPr marL="971550" lvl="1" indent="-514350">
              <a:buFont typeface="+mj-lt"/>
              <a:buAutoNum type="arabicPeriod"/>
            </a:pPr>
            <a:r>
              <a:rPr lang="en-US" dirty="0" smtClean="0">
                <a:solidFill>
                  <a:schemeClr val="accent1">
                    <a:lumMod val="60000"/>
                    <a:lumOff val="40000"/>
                  </a:schemeClr>
                </a:solidFill>
              </a:rPr>
              <a:t>Fairness</a:t>
            </a:r>
            <a:r>
              <a:rPr lang="en-US" dirty="0">
                <a:solidFill>
                  <a:schemeClr val="accent1">
                    <a:lumMod val="60000"/>
                    <a:lumOff val="40000"/>
                  </a:schemeClr>
                </a:solidFill>
              </a:rPr>
              <a:t>, Integrity, </a:t>
            </a:r>
            <a:r>
              <a:rPr lang="en-US" dirty="0" smtClean="0">
                <a:solidFill>
                  <a:schemeClr val="accent1">
                    <a:lumMod val="60000"/>
                    <a:lumOff val="40000"/>
                  </a:schemeClr>
                </a:solidFill>
              </a:rPr>
              <a:t>Transparency</a:t>
            </a:r>
            <a:r>
              <a:rPr lang="sr-Latn-RS" dirty="0" smtClean="0">
                <a:solidFill>
                  <a:schemeClr val="accent1">
                    <a:lumMod val="60000"/>
                    <a:lumOff val="40000"/>
                  </a:schemeClr>
                </a:solidFill>
              </a:rPr>
              <a:t>;</a:t>
            </a:r>
          </a:p>
          <a:p>
            <a:pPr marL="971550" lvl="1" indent="-514350">
              <a:buFont typeface="+mj-lt"/>
              <a:buAutoNum type="arabicPeriod"/>
            </a:pPr>
            <a:r>
              <a:rPr lang="en-US" dirty="0" smtClean="0">
                <a:solidFill>
                  <a:schemeClr val="accent1">
                    <a:lumMod val="60000"/>
                    <a:lumOff val="40000"/>
                  </a:schemeClr>
                </a:solidFill>
              </a:rPr>
              <a:t>Effective </a:t>
            </a:r>
            <a:r>
              <a:rPr lang="en-US" dirty="0">
                <a:solidFill>
                  <a:schemeClr val="accent1">
                    <a:lumMod val="60000"/>
                    <a:lumOff val="40000"/>
                  </a:schemeClr>
                </a:solidFill>
              </a:rPr>
              <a:t>International </a:t>
            </a:r>
            <a:r>
              <a:rPr lang="en-US" dirty="0" smtClean="0">
                <a:solidFill>
                  <a:schemeClr val="accent1">
                    <a:lumMod val="60000"/>
                    <a:lumOff val="40000"/>
                  </a:schemeClr>
                </a:solidFill>
              </a:rPr>
              <a:t>Competition</a:t>
            </a:r>
            <a:r>
              <a:rPr lang="sr-Latn-RS" dirty="0" smtClean="0">
                <a:solidFill>
                  <a:schemeClr val="accent1">
                    <a:lumMod val="60000"/>
                    <a:lumOff val="40000"/>
                  </a:schemeClr>
                </a:solidFill>
              </a:rPr>
              <a:t>;</a:t>
            </a:r>
          </a:p>
          <a:p>
            <a:pPr marL="971550" lvl="1" indent="-514350">
              <a:buFont typeface="+mj-lt"/>
              <a:buAutoNum type="arabicPeriod"/>
            </a:pPr>
            <a:r>
              <a:rPr lang="en-US" dirty="0" smtClean="0">
                <a:solidFill>
                  <a:schemeClr val="accent1">
                    <a:lumMod val="60000"/>
                    <a:lumOff val="40000"/>
                  </a:schemeClr>
                </a:solidFill>
              </a:rPr>
              <a:t>The </a:t>
            </a:r>
            <a:r>
              <a:rPr lang="en-US" dirty="0">
                <a:solidFill>
                  <a:schemeClr val="accent1">
                    <a:lumMod val="60000"/>
                    <a:lumOff val="40000"/>
                  </a:schemeClr>
                </a:solidFill>
              </a:rPr>
              <a:t>Interest of </a:t>
            </a:r>
            <a:r>
              <a:rPr lang="en-US" dirty="0" smtClean="0">
                <a:solidFill>
                  <a:schemeClr val="accent1">
                    <a:lumMod val="60000"/>
                    <a:lumOff val="40000"/>
                  </a:schemeClr>
                </a:solidFill>
              </a:rPr>
              <a:t>UNDP</a:t>
            </a:r>
            <a:r>
              <a:rPr lang="sr-Latn-RS" dirty="0" smtClean="0">
                <a:solidFill>
                  <a:schemeClr val="accent1">
                    <a:lumMod val="60000"/>
                    <a:lumOff val="40000"/>
                  </a:schemeClr>
                </a:solidFill>
              </a:rPr>
              <a:t>;</a:t>
            </a:r>
            <a:endParaRPr lang="en-US" dirty="0">
              <a:solidFill>
                <a:schemeClr val="accent1">
                  <a:lumMod val="60000"/>
                  <a:lumOff val="40000"/>
                </a:schemeClr>
              </a:solidFill>
            </a:endParaRPr>
          </a:p>
          <a:p>
            <a:pPr lvl="1"/>
            <a:endParaRPr lang="en-US" dirty="0">
              <a:solidFill>
                <a:schemeClr val="accent1">
                  <a:lumMod val="60000"/>
                  <a:lumOff val="40000"/>
                </a:schemeClr>
              </a:solidFill>
            </a:endParaRPr>
          </a:p>
        </p:txBody>
      </p:sp>
    </p:spTree>
    <p:extLst>
      <p:ext uri="{BB962C8B-B14F-4D97-AF65-F5344CB8AC3E}">
        <p14:creationId xmlns:p14="http://schemas.microsoft.com/office/powerpoint/2010/main" val="417068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solidFill>
                  <a:srgbClr val="FFFF00"/>
                </a:solidFill>
              </a:rPr>
              <a:t>Prijem i trošenje sredstava</a:t>
            </a:r>
            <a:endParaRPr lang="en-US" dirty="0">
              <a:solidFill>
                <a:srgbClr val="FFFF00"/>
              </a:solidFill>
            </a:endParaRPr>
          </a:p>
        </p:txBody>
      </p:sp>
      <p:sp>
        <p:nvSpPr>
          <p:cNvPr id="3" name="Content Placeholder 2"/>
          <p:cNvSpPr>
            <a:spLocks noGrp="1"/>
          </p:cNvSpPr>
          <p:nvPr>
            <p:ph idx="1"/>
          </p:nvPr>
        </p:nvSpPr>
        <p:spPr/>
        <p:txBody>
          <a:bodyPr/>
          <a:lstStyle/>
          <a:p>
            <a:r>
              <a:rPr lang="sr-Latn-RS" dirty="0" smtClean="0">
                <a:solidFill>
                  <a:schemeClr val="accent1">
                    <a:lumMod val="60000"/>
                    <a:lumOff val="40000"/>
                  </a:schemeClr>
                </a:solidFill>
              </a:rPr>
              <a:t>U „prijemu sredstava“ – tj. Dobijanju grantova, radi se o odluci donatora, koja prolazi unutar-donatorsku antikorupcijsku praksu.</a:t>
            </a:r>
          </a:p>
          <a:p>
            <a:r>
              <a:rPr lang="sr-Latn-RS" dirty="0" smtClean="0">
                <a:solidFill>
                  <a:schemeClr val="accent1">
                    <a:lumMod val="60000"/>
                    <a:lumOff val="40000"/>
                  </a:schemeClr>
                </a:solidFill>
              </a:rPr>
              <a:t>Ugovori se „učitavaju u ATLAS sistem“;</a:t>
            </a:r>
          </a:p>
          <a:p>
            <a:r>
              <a:rPr lang="sr-Latn-RS" dirty="0" smtClean="0">
                <a:solidFill>
                  <a:schemeClr val="accent1">
                    <a:lumMod val="60000"/>
                    <a:lumOff val="40000"/>
                  </a:schemeClr>
                </a:solidFill>
              </a:rPr>
              <a:t>Određuju se:</a:t>
            </a:r>
          </a:p>
          <a:p>
            <a:pPr lvl="1"/>
            <a:r>
              <a:rPr lang="sr-Latn-RS" dirty="0" smtClean="0">
                <a:solidFill>
                  <a:schemeClr val="accent1">
                    <a:lumMod val="60000"/>
                    <a:lumOff val="40000"/>
                  </a:schemeClr>
                </a:solidFill>
              </a:rPr>
              <a:t>Aktivnosti;</a:t>
            </a:r>
          </a:p>
          <a:p>
            <a:pPr lvl="1"/>
            <a:r>
              <a:rPr lang="sr-Latn-RS" dirty="0" smtClean="0">
                <a:solidFill>
                  <a:schemeClr val="accent1">
                    <a:lumMod val="60000"/>
                    <a:lumOff val="40000"/>
                  </a:schemeClr>
                </a:solidFill>
              </a:rPr>
              <a:t>Ciljevi;</a:t>
            </a:r>
          </a:p>
          <a:p>
            <a:pPr lvl="1"/>
            <a:r>
              <a:rPr lang="sr-Latn-RS" dirty="0" smtClean="0">
                <a:solidFill>
                  <a:schemeClr val="accent1">
                    <a:lumMod val="60000"/>
                    <a:lumOff val="40000"/>
                  </a:schemeClr>
                </a:solidFill>
              </a:rPr>
              <a:t>Budžetske linije aktivnosti za trošenje ka ciljevima</a:t>
            </a:r>
            <a:r>
              <a:rPr lang="sr-Latn-RS" dirty="0" smtClean="0"/>
              <a:t>;</a:t>
            </a:r>
            <a:endParaRPr lang="en-US" dirty="0"/>
          </a:p>
        </p:txBody>
      </p:sp>
    </p:spTree>
    <p:extLst>
      <p:ext uri="{BB962C8B-B14F-4D97-AF65-F5344CB8AC3E}">
        <p14:creationId xmlns:p14="http://schemas.microsoft.com/office/powerpoint/2010/main" val="2687989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solidFill>
                  <a:srgbClr val="FFFF00"/>
                </a:solidFill>
              </a:rPr>
              <a:t>Trošenje: Dva aspekta trošenja</a:t>
            </a:r>
            <a:endParaRPr lang="en-US" dirty="0">
              <a:solidFill>
                <a:srgbClr val="FFFF00"/>
              </a:solidFill>
            </a:endParaRPr>
          </a:p>
        </p:txBody>
      </p:sp>
      <p:sp>
        <p:nvSpPr>
          <p:cNvPr id="3" name="Text Placeholder 2"/>
          <p:cNvSpPr>
            <a:spLocks noGrp="1"/>
          </p:cNvSpPr>
          <p:nvPr>
            <p:ph type="body" idx="1"/>
          </p:nvPr>
        </p:nvSpPr>
        <p:spPr>
          <a:xfrm>
            <a:off x="467544" y="1772816"/>
            <a:ext cx="4040188" cy="639762"/>
          </a:xfrm>
        </p:spPr>
        <p:txBody>
          <a:bodyPr/>
          <a:lstStyle/>
          <a:p>
            <a:r>
              <a:rPr lang="sr-Latn-RS" sz="2800" dirty="0" smtClean="0">
                <a:solidFill>
                  <a:srgbClr val="FFFF00"/>
                </a:solidFill>
              </a:rPr>
              <a:t>Programsko – odluka šta se radi</a:t>
            </a:r>
            <a:endParaRPr lang="en-US" sz="2800" dirty="0">
              <a:solidFill>
                <a:srgbClr val="FFFF00"/>
              </a:solidFill>
            </a:endParaRPr>
          </a:p>
        </p:txBody>
      </p:sp>
      <p:sp>
        <p:nvSpPr>
          <p:cNvPr id="4" name="Content Placeholder 3"/>
          <p:cNvSpPr>
            <a:spLocks noGrp="1"/>
          </p:cNvSpPr>
          <p:nvPr>
            <p:ph sz="half" idx="2"/>
          </p:nvPr>
        </p:nvSpPr>
        <p:spPr>
          <a:xfrm>
            <a:off x="467544" y="2492896"/>
            <a:ext cx="4042792" cy="2808312"/>
          </a:xfrm>
        </p:spPr>
        <p:txBody>
          <a:bodyPr/>
          <a:lstStyle/>
          <a:p>
            <a:r>
              <a:rPr lang="sr-Latn-RS" sz="3200" dirty="0" smtClean="0">
                <a:solidFill>
                  <a:srgbClr val="FFFF00"/>
                </a:solidFill>
              </a:rPr>
              <a:t>Ranjiv aspekt</a:t>
            </a:r>
          </a:p>
          <a:p>
            <a:r>
              <a:rPr lang="sr-Latn-RS" sz="3200" dirty="0" smtClean="0">
                <a:solidFill>
                  <a:srgbClr val="FFFF00"/>
                </a:solidFill>
              </a:rPr>
              <a:t>4 </a:t>
            </a:r>
            <a:r>
              <a:rPr lang="sr-Latn-RS" sz="3200" dirty="0">
                <a:solidFill>
                  <a:srgbClr val="FFFF00"/>
                </a:solidFill>
              </a:rPr>
              <a:t>– 5 nivoa odlučivanja</a:t>
            </a:r>
            <a:r>
              <a:rPr lang="sr-Latn-RS" sz="3200" dirty="0" smtClean="0">
                <a:solidFill>
                  <a:srgbClr val="FFFF00"/>
                </a:solidFill>
              </a:rPr>
              <a:t>;</a:t>
            </a:r>
          </a:p>
          <a:p>
            <a:r>
              <a:rPr lang="sr-Latn-RS" sz="3200" dirty="0" smtClean="0">
                <a:solidFill>
                  <a:srgbClr val="FFFF00"/>
                </a:solidFill>
              </a:rPr>
              <a:t>Evaluacija: unutrašnja i spoljna;</a:t>
            </a:r>
            <a:endParaRPr lang="sr-Latn-RS" sz="3200" dirty="0">
              <a:solidFill>
                <a:srgbClr val="FFFF00"/>
              </a:solidFill>
            </a:endParaRPr>
          </a:p>
          <a:p>
            <a:endParaRPr lang="en-US" sz="3200" dirty="0">
              <a:solidFill>
                <a:srgbClr val="FFFF00"/>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5120640"/>
            <a:ext cx="2448272" cy="1737360"/>
          </a:xfrm>
          <a:prstGeom prst="rect">
            <a:avLst/>
          </a:prstGeom>
          <a:ln>
            <a:noFill/>
          </a:ln>
          <a:effectLst>
            <a:outerShdw blurRad="292100" dist="139700" dir="2700000" algn="tl" rotWithShape="0">
              <a:srgbClr val="333333">
                <a:alpha val="65000"/>
              </a:srgbClr>
            </a:outerShdw>
          </a:effectLst>
        </p:spPr>
      </p:pic>
      <p:sp>
        <p:nvSpPr>
          <p:cNvPr id="5" name="Text Placeholder 4"/>
          <p:cNvSpPr>
            <a:spLocks noGrp="1"/>
          </p:cNvSpPr>
          <p:nvPr>
            <p:ph type="body" sz="quarter" idx="3"/>
          </p:nvPr>
        </p:nvSpPr>
        <p:spPr>
          <a:xfrm>
            <a:off x="4644008" y="1772816"/>
            <a:ext cx="4041775" cy="639762"/>
          </a:xfrm>
        </p:spPr>
        <p:txBody>
          <a:bodyPr/>
          <a:lstStyle/>
          <a:p>
            <a:r>
              <a:rPr lang="sr-Latn-RS" sz="2800" dirty="0" smtClean="0">
                <a:solidFill>
                  <a:schemeClr val="accent1">
                    <a:lumMod val="60000"/>
                    <a:lumOff val="40000"/>
                  </a:schemeClr>
                </a:solidFill>
              </a:rPr>
              <a:t>Administrativno – odluka kako se troši</a:t>
            </a:r>
            <a:endParaRPr lang="en-US" sz="2800" dirty="0">
              <a:solidFill>
                <a:schemeClr val="accent1">
                  <a:lumMod val="60000"/>
                  <a:lumOff val="40000"/>
                </a:schemeClr>
              </a:solidFill>
            </a:endParaRPr>
          </a:p>
        </p:txBody>
      </p:sp>
      <p:sp>
        <p:nvSpPr>
          <p:cNvPr id="6" name="Content Placeholder 5"/>
          <p:cNvSpPr>
            <a:spLocks noGrp="1"/>
          </p:cNvSpPr>
          <p:nvPr>
            <p:ph sz="quarter" idx="4"/>
          </p:nvPr>
        </p:nvSpPr>
        <p:spPr>
          <a:xfrm>
            <a:off x="4645025" y="3068960"/>
            <a:ext cx="4041775" cy="3600399"/>
          </a:xfrm>
        </p:spPr>
        <p:txBody>
          <a:bodyPr/>
          <a:lstStyle/>
          <a:p>
            <a:r>
              <a:rPr lang="sr-Latn-RS" sz="2800" dirty="0" smtClean="0">
                <a:solidFill>
                  <a:schemeClr val="accent1">
                    <a:lumMod val="60000"/>
                    <a:lumOff val="40000"/>
                  </a:schemeClr>
                </a:solidFill>
              </a:rPr>
              <a:t>Minimum </a:t>
            </a:r>
            <a:r>
              <a:rPr lang="sr-Latn-RS" sz="2800" dirty="0">
                <a:solidFill>
                  <a:schemeClr val="accent1">
                    <a:lumMod val="60000"/>
                    <a:lumOff val="40000"/>
                  </a:schemeClr>
                </a:solidFill>
              </a:rPr>
              <a:t>tri potpisa</a:t>
            </a:r>
            <a:r>
              <a:rPr lang="sr-Latn-RS" sz="2800" dirty="0" smtClean="0">
                <a:solidFill>
                  <a:schemeClr val="accent1">
                    <a:lumMod val="60000"/>
                    <a:lumOff val="40000"/>
                  </a:schemeClr>
                </a:solidFill>
              </a:rPr>
              <a:t>;</a:t>
            </a:r>
          </a:p>
          <a:p>
            <a:r>
              <a:rPr lang="sr-Latn-RS" sz="2800" dirty="0" smtClean="0">
                <a:solidFill>
                  <a:schemeClr val="accent1">
                    <a:lumMod val="60000"/>
                    <a:lumOff val="40000"/>
                  </a:schemeClr>
                </a:solidFill>
              </a:rPr>
              <a:t>Komunikacija sa vendorima nezavisna od odluke „šta se radi“;</a:t>
            </a:r>
          </a:p>
          <a:p>
            <a:r>
              <a:rPr lang="sr-Latn-RS" sz="2800" dirty="0" smtClean="0">
                <a:solidFill>
                  <a:schemeClr val="accent1">
                    <a:lumMod val="60000"/>
                    <a:lumOff val="40000"/>
                  </a:schemeClr>
                </a:solidFill>
              </a:rPr>
              <a:t>Nivoi tenderskih procedura;</a:t>
            </a:r>
            <a:endParaRPr lang="en-US" sz="2800" dirty="0">
              <a:solidFill>
                <a:schemeClr val="accent1">
                  <a:lumMod val="60000"/>
                  <a:lumOff val="40000"/>
                </a:schemeClr>
              </a:solidFill>
            </a:endParaRPr>
          </a:p>
          <a:p>
            <a:endParaRPr lang="en-US" sz="2800" dirty="0">
              <a:solidFill>
                <a:schemeClr val="accent1">
                  <a:lumMod val="60000"/>
                  <a:lumOff val="40000"/>
                </a:schemeClr>
              </a:solidFill>
            </a:endParaRPr>
          </a:p>
        </p:txBody>
      </p:sp>
    </p:spTree>
    <p:extLst>
      <p:ext uri="{BB962C8B-B14F-4D97-AF65-F5344CB8AC3E}">
        <p14:creationId xmlns:p14="http://schemas.microsoft.com/office/powerpoint/2010/main" val="2807153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solidFill>
                  <a:srgbClr val="FFFF00"/>
                </a:solidFill>
              </a:rPr>
              <a:t>Transparentnost Projekata</a:t>
            </a:r>
            <a:endParaRPr lang="en-US" dirty="0">
              <a:solidFill>
                <a:srgbClr val="FFFF00"/>
              </a:solidFill>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7544" y="1556792"/>
            <a:ext cx="7992888" cy="4943749"/>
          </a:xfrm>
        </p:spPr>
      </p:pic>
    </p:spTree>
    <p:extLst>
      <p:ext uri="{BB962C8B-B14F-4D97-AF65-F5344CB8AC3E}">
        <p14:creationId xmlns:p14="http://schemas.microsoft.com/office/powerpoint/2010/main" val="3754978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z="4000" dirty="0" smtClean="0">
                <a:solidFill>
                  <a:srgbClr val="FFFF00"/>
                </a:solidFill>
              </a:rPr>
              <a:t>UNDP – konsultantske usluge</a:t>
            </a:r>
            <a:endParaRPr lang="en-US" sz="4000" dirty="0">
              <a:solidFill>
                <a:srgbClr val="FFFF00"/>
              </a:solidFill>
            </a:endParaRPr>
          </a:p>
        </p:txBody>
      </p:sp>
      <p:sp>
        <p:nvSpPr>
          <p:cNvPr id="3" name="Content Placeholder 2"/>
          <p:cNvSpPr>
            <a:spLocks noGrp="1"/>
          </p:cNvSpPr>
          <p:nvPr>
            <p:ph idx="1"/>
          </p:nvPr>
        </p:nvSpPr>
        <p:spPr>
          <a:xfrm>
            <a:off x="395536" y="1268760"/>
            <a:ext cx="8363272" cy="5069160"/>
          </a:xfrm>
        </p:spPr>
        <p:txBody>
          <a:bodyPr/>
          <a:lstStyle/>
          <a:p>
            <a:r>
              <a:rPr lang="en-US" sz="4000" dirty="0" err="1" smtClean="0">
                <a:solidFill>
                  <a:schemeClr val="accent1">
                    <a:lumMod val="60000"/>
                    <a:lumOff val="40000"/>
                  </a:schemeClr>
                </a:solidFill>
              </a:rPr>
              <a:t>Trebovanje</a:t>
            </a:r>
            <a:r>
              <a:rPr lang="sr-Latn-RS" sz="4000" dirty="0" smtClean="0">
                <a:solidFill>
                  <a:schemeClr val="accent1">
                    <a:lumMod val="60000"/>
                    <a:lumOff val="40000"/>
                  </a:schemeClr>
                </a:solidFill>
              </a:rPr>
              <a:t> (Req)</a:t>
            </a:r>
            <a:r>
              <a:rPr lang="en-US" sz="4000" dirty="0" smtClean="0">
                <a:solidFill>
                  <a:schemeClr val="accent1">
                    <a:lumMod val="60000"/>
                    <a:lumOff val="40000"/>
                  </a:schemeClr>
                </a:solidFill>
              </a:rPr>
              <a:t>, minimum: </a:t>
            </a:r>
            <a:endParaRPr lang="sr-Latn-RS" sz="4000" dirty="0" smtClean="0">
              <a:solidFill>
                <a:schemeClr val="accent1">
                  <a:lumMod val="60000"/>
                  <a:lumOff val="40000"/>
                </a:schemeClr>
              </a:solidFill>
            </a:endParaRPr>
          </a:p>
          <a:p>
            <a:pPr lvl="1"/>
            <a:r>
              <a:rPr lang="sr-Latn-RS" sz="3600" dirty="0" smtClean="0">
                <a:solidFill>
                  <a:schemeClr val="accent1">
                    <a:lumMod val="60000"/>
                    <a:lumOff val="40000"/>
                  </a:schemeClr>
                </a:solidFill>
              </a:rPr>
              <a:t>Detaljnan opis dobara, radova i usluga; </a:t>
            </a:r>
          </a:p>
          <a:p>
            <a:pPr lvl="1"/>
            <a:r>
              <a:rPr lang="sr-Latn-RS" sz="3600" dirty="0" smtClean="0">
                <a:solidFill>
                  <a:schemeClr val="accent1">
                    <a:lumMod val="60000"/>
                    <a:lumOff val="40000"/>
                  </a:schemeClr>
                </a:solidFill>
              </a:rPr>
              <a:t>Rokove;</a:t>
            </a:r>
          </a:p>
          <a:p>
            <a:pPr lvl="1"/>
            <a:r>
              <a:rPr lang="sr-Latn-RS" sz="3600" dirty="0" smtClean="0">
                <a:solidFill>
                  <a:schemeClr val="accent1">
                    <a:lumMod val="60000"/>
                    <a:lumOff val="40000"/>
                  </a:schemeClr>
                </a:solidFill>
              </a:rPr>
              <a:t>Datum isporuke/obavljanja usluge;</a:t>
            </a:r>
            <a:endParaRPr lang="en-US" sz="3600" dirty="0">
              <a:solidFill>
                <a:schemeClr val="accent1">
                  <a:lumMod val="60000"/>
                  <a:lumOff val="40000"/>
                </a:schemeClr>
              </a:solidFill>
            </a:endParaRPr>
          </a:p>
          <a:p>
            <a:pPr lvl="1"/>
            <a:r>
              <a:rPr lang="sr-Latn-RS" sz="3600" dirty="0" smtClean="0">
                <a:solidFill>
                  <a:schemeClr val="accent1">
                    <a:lumMod val="60000"/>
                    <a:lumOff val="40000"/>
                  </a:schemeClr>
                </a:solidFill>
              </a:rPr>
              <a:t>Procenu cene;</a:t>
            </a:r>
          </a:p>
          <a:p>
            <a:pPr lvl="1"/>
            <a:r>
              <a:rPr lang="sr-Latn-RS" sz="3600" dirty="0" smtClean="0">
                <a:solidFill>
                  <a:schemeClr val="accent1">
                    <a:lumMod val="60000"/>
                    <a:lumOff val="40000"/>
                  </a:schemeClr>
                </a:solidFill>
              </a:rPr>
              <a:t>Ostalo, npr. Standardizaciju povezivanje i sl..</a:t>
            </a:r>
            <a:endParaRPr lang="en-US" sz="3600" dirty="0">
              <a:solidFill>
                <a:schemeClr val="accent1">
                  <a:lumMod val="60000"/>
                  <a:lumOff val="40000"/>
                </a:schemeClr>
              </a:solidFill>
            </a:endParaRPr>
          </a:p>
          <a:p>
            <a:endParaRPr lang="en-US" sz="4000" dirty="0">
              <a:solidFill>
                <a:schemeClr val="accent1">
                  <a:lumMod val="60000"/>
                  <a:lumOff val="40000"/>
                </a:schemeClr>
              </a:solidFill>
            </a:endParaRPr>
          </a:p>
        </p:txBody>
      </p:sp>
    </p:spTree>
    <p:extLst>
      <p:ext uri="{BB962C8B-B14F-4D97-AF65-F5344CB8AC3E}">
        <p14:creationId xmlns:p14="http://schemas.microsoft.com/office/powerpoint/2010/main" val="658679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solidFill>
                  <a:srgbClr val="FFFF00"/>
                </a:solidFill>
              </a:rPr>
              <a:t>UNDP - nabavke</a:t>
            </a:r>
            <a:endParaRPr lang="en-US" dirty="0">
              <a:solidFill>
                <a:srgbClr val="FFFF00"/>
              </a:solidFill>
            </a:endParaRPr>
          </a:p>
        </p:txBody>
      </p:sp>
      <p:sp>
        <p:nvSpPr>
          <p:cNvPr id="3" name="Content Placeholder 2"/>
          <p:cNvSpPr>
            <a:spLocks noGrp="1"/>
          </p:cNvSpPr>
          <p:nvPr>
            <p:ph idx="1"/>
          </p:nvPr>
        </p:nvSpPr>
        <p:spPr/>
        <p:txBody>
          <a:bodyPr/>
          <a:lstStyle/>
          <a:p>
            <a:r>
              <a:rPr lang="sr-Latn-RS" dirty="0" smtClean="0">
                <a:solidFill>
                  <a:schemeClr val="accent1">
                    <a:lumMod val="60000"/>
                    <a:lumOff val="40000"/>
                  </a:schemeClr>
                </a:solidFill>
              </a:rPr>
              <a:t>Ranjivost u nabavkama:</a:t>
            </a:r>
            <a:r>
              <a:rPr lang="en-US" dirty="0" smtClean="0">
                <a:solidFill>
                  <a:schemeClr val="accent1">
                    <a:lumMod val="60000"/>
                    <a:lumOff val="40000"/>
                  </a:schemeClr>
                </a:solidFill>
              </a:rPr>
              <a:t> </a:t>
            </a:r>
            <a:endParaRPr lang="sr-Latn-RS" dirty="0" smtClean="0">
              <a:solidFill>
                <a:schemeClr val="accent1">
                  <a:lumMod val="60000"/>
                  <a:lumOff val="40000"/>
                </a:schemeClr>
              </a:solidFill>
            </a:endParaRPr>
          </a:p>
          <a:p>
            <a:r>
              <a:rPr lang="sr-Latn-RS" dirty="0" smtClean="0">
                <a:solidFill>
                  <a:schemeClr val="accent1">
                    <a:lumMod val="60000"/>
                    <a:lumOff val="40000"/>
                  </a:schemeClr>
                </a:solidFill>
              </a:rPr>
              <a:t>Sukob interesa; </a:t>
            </a:r>
            <a:r>
              <a:rPr lang="en-US" dirty="0" smtClean="0">
                <a:solidFill>
                  <a:schemeClr val="accent1">
                    <a:lumMod val="60000"/>
                    <a:lumOff val="40000"/>
                  </a:schemeClr>
                </a:solidFill>
              </a:rPr>
              <a:t>a</a:t>
            </a:r>
            <a:r>
              <a:rPr lang="en-US" dirty="0">
                <a:solidFill>
                  <a:schemeClr val="accent1">
                    <a:lumMod val="60000"/>
                    <a:lumOff val="40000"/>
                  </a:schemeClr>
                </a:solidFill>
              </a:rPr>
              <a:t>. Conflict of interests  </a:t>
            </a:r>
            <a:endParaRPr lang="sr-Latn-RS" dirty="0" smtClean="0">
              <a:solidFill>
                <a:schemeClr val="accent1">
                  <a:lumMod val="60000"/>
                  <a:lumOff val="40000"/>
                </a:schemeClr>
              </a:solidFill>
            </a:endParaRPr>
          </a:p>
          <a:p>
            <a:pPr marL="0" indent="0">
              <a:buNone/>
            </a:pPr>
            <a:r>
              <a:rPr lang="en-US" dirty="0" smtClean="0">
                <a:solidFill>
                  <a:schemeClr val="accent1">
                    <a:lumMod val="60000"/>
                    <a:lumOff val="40000"/>
                  </a:schemeClr>
                </a:solidFill>
              </a:rPr>
              <a:t>c</a:t>
            </a:r>
            <a:r>
              <a:rPr lang="en-US" dirty="0">
                <a:solidFill>
                  <a:schemeClr val="accent1">
                    <a:lumMod val="60000"/>
                    <a:lumOff val="40000"/>
                  </a:schemeClr>
                </a:solidFill>
              </a:rPr>
              <a:t>. </a:t>
            </a:r>
            <a:r>
              <a:rPr lang="sr-Latn-RS" dirty="0" smtClean="0">
                <a:solidFill>
                  <a:schemeClr val="accent1">
                    <a:lumMod val="60000"/>
                    <a:lumOff val="40000"/>
                  </a:schemeClr>
                </a:solidFill>
              </a:rPr>
              <a:t>Saradnja radnika i dobavljača;</a:t>
            </a:r>
            <a:r>
              <a:rPr lang="en-US" dirty="0">
                <a:solidFill>
                  <a:schemeClr val="accent1">
                    <a:lumMod val="60000"/>
                    <a:lumOff val="40000"/>
                  </a:schemeClr>
                </a:solidFill>
              </a:rPr>
              <a:t>    </a:t>
            </a:r>
            <a:br>
              <a:rPr lang="en-US" dirty="0">
                <a:solidFill>
                  <a:schemeClr val="accent1">
                    <a:lumMod val="60000"/>
                    <a:lumOff val="40000"/>
                  </a:schemeClr>
                </a:solidFill>
              </a:rPr>
            </a:br>
            <a:r>
              <a:rPr lang="en-US" dirty="0">
                <a:solidFill>
                  <a:schemeClr val="accent1">
                    <a:lumMod val="60000"/>
                    <a:lumOff val="40000"/>
                  </a:schemeClr>
                </a:solidFill>
              </a:rPr>
              <a:t>d. </a:t>
            </a:r>
            <a:r>
              <a:rPr lang="sr-Latn-RS" dirty="0" smtClean="0">
                <a:solidFill>
                  <a:schemeClr val="accent1">
                    <a:lumMod val="60000"/>
                    <a:lumOff val="40000"/>
                  </a:schemeClr>
                </a:solidFill>
              </a:rPr>
              <a:t>Lažna konkurencija</a:t>
            </a:r>
            <a:r>
              <a:rPr lang="en-US" dirty="0">
                <a:solidFill>
                  <a:schemeClr val="accent1">
                    <a:lumMod val="60000"/>
                    <a:lumOff val="40000"/>
                  </a:schemeClr>
                </a:solidFill>
              </a:rPr>
              <a:t>  </a:t>
            </a:r>
            <a:endParaRPr lang="sr-Latn-RS" dirty="0" smtClean="0">
              <a:solidFill>
                <a:schemeClr val="accent1">
                  <a:lumMod val="60000"/>
                  <a:lumOff val="40000"/>
                </a:schemeClr>
              </a:solidFill>
            </a:endParaRPr>
          </a:p>
          <a:p>
            <a:r>
              <a:rPr lang="sr-Latn-RS" dirty="0" smtClean="0">
                <a:solidFill>
                  <a:schemeClr val="accent1">
                    <a:lumMod val="60000"/>
                    <a:lumOff val="40000"/>
                  </a:schemeClr>
                </a:solidFill>
              </a:rPr>
              <a:t>Zaobilaženje pragova</a:t>
            </a:r>
            <a:r>
              <a:rPr lang="en-US" dirty="0" smtClean="0">
                <a:solidFill>
                  <a:schemeClr val="accent1">
                    <a:lumMod val="60000"/>
                    <a:lumOff val="40000"/>
                  </a:schemeClr>
                </a:solidFill>
              </a:rPr>
              <a:t>:</a:t>
            </a:r>
            <a:r>
              <a:rPr lang="en-US" dirty="0">
                <a:solidFill>
                  <a:schemeClr val="accent1">
                    <a:lumMod val="60000"/>
                    <a:lumOff val="40000"/>
                  </a:schemeClr>
                </a:solidFill>
              </a:rPr>
              <a:t> </a:t>
            </a:r>
          </a:p>
          <a:p>
            <a:r>
              <a:rPr lang="sr-Latn-RS" dirty="0" smtClean="0">
                <a:solidFill>
                  <a:schemeClr val="accent1">
                    <a:lumMod val="60000"/>
                    <a:lumOff val="40000"/>
                  </a:schemeClr>
                </a:solidFill>
              </a:rPr>
              <a:t>Loše poznavanje tržišta ili prozivoda; </a:t>
            </a:r>
          </a:p>
          <a:p>
            <a:r>
              <a:rPr lang="sr-Latn-RS" dirty="0" smtClean="0">
                <a:solidFill>
                  <a:schemeClr val="accent1">
                    <a:lumMod val="60000"/>
                    <a:lumOff val="40000"/>
                  </a:schemeClr>
                </a:solidFill>
              </a:rPr>
              <a:t>Razna „motivisanja“</a:t>
            </a:r>
          </a:p>
          <a:p>
            <a:r>
              <a:rPr lang="sr-Latn-RS" dirty="0" smtClean="0">
                <a:solidFill>
                  <a:schemeClr val="accent1">
                    <a:lumMod val="60000"/>
                    <a:lumOff val="40000"/>
                  </a:schemeClr>
                </a:solidFill>
              </a:rPr>
              <a:t>Nepotrebna dobra i usluge (ili nedovoljno obrazložena);</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725054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sz="8800" b="1" dirty="0" smtClean="0">
                <a:solidFill>
                  <a:srgbClr val="FFFF00"/>
                </a:solidFill>
              </a:rPr>
              <a:t>H v a l a </a:t>
            </a:r>
            <a:endParaRPr lang="en-US" sz="8800" b="1" dirty="0">
              <a:solidFill>
                <a:srgbClr val="FFFF00"/>
              </a:solidFill>
            </a:endParaRPr>
          </a:p>
        </p:txBody>
      </p:sp>
      <p:sp>
        <p:nvSpPr>
          <p:cNvPr id="3" name="Subtitle 2"/>
          <p:cNvSpPr>
            <a:spLocks noGrp="1"/>
          </p:cNvSpPr>
          <p:nvPr>
            <p:ph type="subTitle" idx="1"/>
          </p:nvPr>
        </p:nvSpPr>
        <p:spPr/>
        <p:txBody>
          <a:bodyPr/>
          <a:lstStyle/>
          <a:p>
            <a:r>
              <a:rPr lang="sr-Latn-RS" dirty="0" smtClean="0">
                <a:solidFill>
                  <a:schemeClr val="accent1">
                    <a:lumMod val="60000"/>
                    <a:lumOff val="40000"/>
                  </a:schemeClr>
                </a:solidFill>
              </a:rPr>
              <a:t>Žarko Petrović</a:t>
            </a:r>
          </a:p>
          <a:p>
            <a:r>
              <a:rPr lang="sr-Latn-RS" dirty="0" smtClean="0">
                <a:solidFill>
                  <a:schemeClr val="accent1">
                    <a:lumMod val="60000"/>
                    <a:lumOff val="40000"/>
                  </a:schemeClr>
                </a:solidFill>
              </a:rPr>
              <a:t>Portfolio </a:t>
            </a:r>
            <a:r>
              <a:rPr lang="sr-Latn-RS" dirty="0" smtClean="0">
                <a:solidFill>
                  <a:schemeClr val="accent1">
                    <a:lumMod val="60000"/>
                    <a:lumOff val="40000"/>
                  </a:schemeClr>
                </a:solidFill>
              </a:rPr>
              <a:t>Menadžer</a:t>
            </a:r>
            <a:endParaRPr lang="sr-Latn-RS" dirty="0" smtClean="0">
              <a:solidFill>
                <a:schemeClr val="accent1">
                  <a:lumMod val="60000"/>
                  <a:lumOff val="40000"/>
                </a:schemeClr>
              </a:solidFill>
            </a:endParaRPr>
          </a:p>
          <a:p>
            <a:r>
              <a:rPr lang="sr-Latn-RS" dirty="0" smtClean="0">
                <a:solidFill>
                  <a:schemeClr val="accent1">
                    <a:lumMod val="60000"/>
                    <a:lumOff val="40000"/>
                  </a:schemeClr>
                </a:solidFill>
              </a:rPr>
              <a:t>29. maj 2014.g.</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267924323"/>
      </p:ext>
    </p:extLst>
  </p:cSld>
  <p:clrMapOvr>
    <a:masterClrMapping/>
  </p:clrMapOvr>
</p:sld>
</file>

<file path=ppt/theme/theme1.xml><?xml version="1.0" encoding="utf-8"?>
<a:theme xmlns:a="http://schemas.openxmlformats.org/drawingml/2006/main" name="UNDPpptFormat_E">
  <a:themeElements>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DPpptFormat_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DPpptFormat_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DPpptFormat_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DPpptFormat_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DPpptFormat_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DPpptFormat_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DPpptFormat_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TotalTime>
  <Words>267</Words>
  <Application>Microsoft Office PowerPoint</Application>
  <PresentationFormat>On-screen Show (4:3)</PresentationFormat>
  <Paragraphs>61</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UNDPpptFormat_E</vt:lpstr>
      <vt:lpstr>Borba protiv korupcije-kako mi to radimo</vt:lpstr>
      <vt:lpstr>Top Aid Transparency</vt:lpstr>
      <vt:lpstr>Kako?</vt:lpstr>
      <vt:lpstr>Prijem i trošenje sredstava</vt:lpstr>
      <vt:lpstr>Trošenje: Dva aspekta trošenja</vt:lpstr>
      <vt:lpstr>Transparentnost Projekata</vt:lpstr>
      <vt:lpstr>UNDP – konsultantske usluge</vt:lpstr>
      <vt:lpstr>UNDP - nabavke</vt:lpstr>
      <vt:lpstr>H v a l a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XXX CO offers the following substantive areas for CO to CO / country-country cooperation</dc:title>
  <dc:creator>ZP</dc:creator>
  <cp:lastModifiedBy>ZP</cp:lastModifiedBy>
  <cp:revision>25</cp:revision>
  <dcterms:created xsi:type="dcterms:W3CDTF">2014-04-06T20:10:59Z</dcterms:created>
  <dcterms:modified xsi:type="dcterms:W3CDTF">2014-05-29T07:55:16Z</dcterms:modified>
</cp:coreProperties>
</file>