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60" r:id="rId3"/>
    <p:sldId id="261" r:id="rId4"/>
    <p:sldId id="263" r:id="rId5"/>
    <p:sldId id="262" r:id="rId6"/>
    <p:sldId id="264" r:id="rId7"/>
    <p:sldId id="265" r:id="rId8"/>
    <p:sldId id="266" r:id="rId9"/>
    <p:sldId id="268" r:id="rId10"/>
    <p:sldId id="269" r:id="rId11"/>
  </p:sldIdLst>
  <p:sldSz cx="9144000" cy="6858000" type="screen4x3"/>
  <p:notesSz cx="6858000" cy="994727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464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A63EDBF-3545-46A7-924A-220F7D57DD70}" type="datetimeFigureOut">
              <a:rPr lang="en-US" smtClean="0"/>
              <a:t>4/27/2012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42975" y="746125"/>
            <a:ext cx="4972050" cy="3730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724956"/>
            <a:ext cx="5486400" cy="447627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48185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9448185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A9DEB7D-6A39-491B-9C02-E2760DA9B5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455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16C5678-EE20-4FA5-88E2-6E0BD67A2E26}" type="datetime1">
              <a:rPr lang="en-US" smtClean="0"/>
              <a:t>4/27/2012</a:t>
            </a:fld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051B39-B140-43FE-96DB-472A2B59CE7C}" type="datetime1">
              <a:rPr lang="en-US" smtClean="0"/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00BB2-27C5-458B-ABCE-839C88CF47CE}" type="datetime1">
              <a:rPr lang="en-US" smtClean="0"/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D738E-8962-435F-8C43-147B8DD7E819}" type="datetime1">
              <a:rPr lang="en-US" smtClean="0"/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CAEA93-55E7-4DA9-90C2-089A26EEFEC4}" type="datetime1">
              <a:rPr lang="en-US" smtClean="0"/>
              <a:t>4/27/2012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4CF3C7-6809-4F39-BD67-A75817BDDE0A}" type="datetime1">
              <a:rPr lang="en-US" smtClean="0"/>
              <a:t>4/27/2012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EAEB24-CE78-465C-A726-91D0868FA48F}" type="datetime1">
              <a:rPr lang="en-US" smtClean="0"/>
              <a:t>4/27/2012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ADF0-1749-4E8B-9691-B44A5F8C0895}" type="datetime1">
              <a:rPr lang="en-US" smtClean="0"/>
              <a:t>4/27/2012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AF628A-A867-4937-BBE5-207DB6F9C51A}" type="datetime1">
              <a:rPr lang="en-US" smtClean="0"/>
              <a:t>4/27/2012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8BBB94-68E6-4675-A946-F1C5994EDBD7}" type="datetime1">
              <a:rPr lang="en-US" smtClean="0"/>
              <a:t>4/27/2012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3B8377-21E3-4835-B75D-4E2847E2750F}" type="datetime1">
              <a:rPr lang="en-US" smtClean="0"/>
              <a:t>4/27/2012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Footer Text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B0C4986D-6BE9-4264-908F-02DB36FD8D6C}" type="datetime1">
              <a:rPr lang="en-US" smtClean="0"/>
              <a:t>4/27/2012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r>
              <a:rPr lang="en-US" smtClean="0"/>
              <a:t>Footer Text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BA9B540C-44DA-4F69-89C9-7C84606640D3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/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 anchor="ctr"/>
          <a:lstStyle/>
          <a:p>
            <a:pPr algn="l"/>
            <a:r>
              <a:rPr lang="sr-Cyrl-RS" sz="3200" dirty="0" smtClean="0"/>
              <a:t>Визија рада и развоја Радне групе </a:t>
            </a:r>
            <a:br>
              <a:rPr lang="sr-Cyrl-RS" sz="3200" dirty="0" smtClean="0"/>
            </a:br>
            <a:r>
              <a:rPr lang="sr-Cyrl-RS" sz="3200" dirty="0" smtClean="0"/>
              <a:t>за едукацију и друштвено одговорно пословање Глобалног договора УН</a:t>
            </a:r>
            <a:endParaRPr lang="en-US" sz="32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sr-Cyrl-RS" sz="2000" dirty="0" smtClean="0">
                <a:solidFill>
                  <a:schemeClr val="tx1"/>
                </a:solidFill>
              </a:rPr>
              <a:t>Марјан Николић, Универзитет у Београду</a:t>
            </a:r>
            <a:endParaRPr lang="en-US" sz="2000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 smtClean="0"/>
              <a:t>27. април 2012. године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9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2847975" cy="365125"/>
          </a:xfrm>
        </p:spPr>
        <p:txBody>
          <a:bodyPr/>
          <a:lstStyle/>
          <a:p>
            <a:r>
              <a:rPr lang="sr-Cyrl-RS" dirty="0" smtClean="0"/>
              <a:t>Презентација визије рада и развоја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137347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 smtClean="0"/>
              <a:t>ХВАЛА!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sr-Cyrl-RS" dirty="0" smtClean="0">
                <a:solidFill>
                  <a:schemeClr val="tx1"/>
                </a:solidFill>
              </a:rPr>
              <a:t>Марјан Николић, Универзитет у Београду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/>
              <a:t>27. април 2012. </a:t>
            </a:r>
            <a:r>
              <a:rPr lang="sr-Cyrl-RS" dirty="0" smtClean="0"/>
              <a:t>године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3120747" cy="365125"/>
          </a:xfrm>
        </p:spPr>
        <p:txBody>
          <a:bodyPr/>
          <a:lstStyle/>
          <a:p>
            <a:r>
              <a:rPr lang="sr-Cyrl-RS" dirty="0"/>
              <a:t>Презентација визије рада и развоја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48713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sr-Cyrl-RS" sz="2800" dirty="0" smtClean="0"/>
              <a:t>РГ за едукацију и развој ДОП-а: до сада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>
            <a:normAutofit/>
          </a:bodyPr>
          <a:lstStyle/>
          <a:p>
            <a:pPr marL="0" indent="0">
              <a:buNone/>
            </a:pPr>
            <a:r>
              <a:rPr lang="ru-RU" sz="2000" dirty="0" smtClean="0">
                <a:solidFill>
                  <a:schemeClr val="tx1"/>
                </a:solidFill>
              </a:rPr>
              <a:t>Одржан је један </a:t>
            </a:r>
            <a:r>
              <a:rPr lang="ru-RU" sz="2000" dirty="0">
                <a:solidFill>
                  <a:schemeClr val="tx1"/>
                </a:solidFill>
              </a:rPr>
              <a:t>састанак у току године, на коме је договорено о смерницама даљег рада</a:t>
            </a:r>
            <a:r>
              <a:rPr lang="ru-RU" sz="2000" dirty="0" smtClean="0">
                <a:solidFill>
                  <a:schemeClr val="tx1"/>
                </a:solidFill>
              </a:rPr>
              <a:t>:</a:t>
            </a:r>
          </a:p>
          <a:p>
            <a:pPr marL="0" indent="0">
              <a:buNone/>
            </a:pPr>
            <a:endParaRPr lang="ru-RU" sz="2000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ru-RU" dirty="0">
                <a:solidFill>
                  <a:schemeClr val="tx1"/>
                </a:solidFill>
              </a:rPr>
              <a:t>и</a:t>
            </a:r>
            <a:r>
              <a:rPr lang="ru-RU" dirty="0" smtClean="0">
                <a:solidFill>
                  <a:schemeClr val="tx1"/>
                </a:solidFill>
              </a:rPr>
              <a:t>ницијатива </a:t>
            </a:r>
            <a:r>
              <a:rPr lang="ru-RU" dirty="0">
                <a:solidFill>
                  <a:schemeClr val="tx1"/>
                </a:solidFill>
              </a:rPr>
              <a:t>за учлањење нових чланица РГ – образовних </a:t>
            </a:r>
            <a:r>
              <a:rPr lang="ru-RU" dirty="0" smtClean="0">
                <a:solidFill>
                  <a:schemeClr val="tx1"/>
                </a:solidFill>
              </a:rPr>
              <a:t>институција</a:t>
            </a:r>
            <a:endParaRPr lang="ru-RU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ru-RU" dirty="0" smtClean="0">
                <a:solidFill>
                  <a:schemeClr val="tx1"/>
                </a:solidFill>
              </a:rPr>
              <a:t>едукација </a:t>
            </a:r>
            <a:r>
              <a:rPr lang="ru-RU" dirty="0">
                <a:solidFill>
                  <a:schemeClr val="tx1"/>
                </a:solidFill>
              </a:rPr>
              <a:t>на тему “Друштвена одговорност образовних институција</a:t>
            </a:r>
            <a:r>
              <a:rPr lang="ru-RU" dirty="0" smtClean="0">
                <a:solidFill>
                  <a:schemeClr val="tx1"/>
                </a:solidFill>
              </a:rPr>
              <a:t>”</a:t>
            </a:r>
            <a:endParaRPr lang="ru-RU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ru-RU" dirty="0">
                <a:solidFill>
                  <a:schemeClr val="tx1"/>
                </a:solidFill>
              </a:rPr>
              <a:t>п</a:t>
            </a:r>
            <a:r>
              <a:rPr lang="ru-RU" dirty="0" smtClean="0">
                <a:solidFill>
                  <a:schemeClr val="tx1"/>
                </a:solidFill>
              </a:rPr>
              <a:t>одизање </a:t>
            </a:r>
            <a:r>
              <a:rPr lang="ru-RU" dirty="0">
                <a:solidFill>
                  <a:schemeClr val="tx1"/>
                </a:solidFill>
              </a:rPr>
              <a:t>капацитета наставног кадра за едуковање студената у области </a:t>
            </a:r>
            <a:r>
              <a:rPr lang="ru-RU" dirty="0" smtClean="0">
                <a:solidFill>
                  <a:schemeClr val="tx1"/>
                </a:solidFill>
              </a:rPr>
              <a:t>ДОП</a:t>
            </a:r>
            <a:endParaRPr lang="ru-RU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ru-RU" dirty="0">
                <a:solidFill>
                  <a:schemeClr val="tx1"/>
                </a:solidFill>
              </a:rPr>
              <a:t>о</a:t>
            </a:r>
            <a:r>
              <a:rPr lang="ru-RU" dirty="0" smtClean="0">
                <a:solidFill>
                  <a:schemeClr val="tx1"/>
                </a:solidFill>
              </a:rPr>
              <a:t>рганизовање </a:t>
            </a:r>
            <a:r>
              <a:rPr lang="ru-RU" dirty="0">
                <a:solidFill>
                  <a:schemeClr val="tx1"/>
                </a:solidFill>
              </a:rPr>
              <a:t>гостујућих предавања представника на образовним институцијама од октобра 2011. </a:t>
            </a:r>
            <a:r>
              <a:rPr lang="ru-RU" dirty="0" smtClean="0">
                <a:solidFill>
                  <a:schemeClr val="tx1"/>
                </a:solidFill>
              </a:rPr>
              <a:t>године</a:t>
            </a:r>
            <a:endParaRPr lang="ru-RU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ru-RU" dirty="0">
                <a:solidFill>
                  <a:schemeClr val="tx1"/>
                </a:solidFill>
              </a:rPr>
              <a:t>о</a:t>
            </a:r>
            <a:r>
              <a:rPr lang="ru-RU" dirty="0" smtClean="0">
                <a:solidFill>
                  <a:schemeClr val="tx1"/>
                </a:solidFill>
              </a:rPr>
              <a:t>снивање </a:t>
            </a:r>
            <a:r>
              <a:rPr lang="ru-RU" dirty="0">
                <a:solidFill>
                  <a:schemeClr val="tx1"/>
                </a:solidFill>
              </a:rPr>
              <a:t>студентске секције у оквиру Радне </a:t>
            </a:r>
            <a:r>
              <a:rPr lang="ru-RU" dirty="0" smtClean="0">
                <a:solidFill>
                  <a:schemeClr val="tx1"/>
                </a:solidFill>
              </a:rPr>
              <a:t>групе</a:t>
            </a:r>
            <a:endParaRPr lang="ru-RU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ru-RU" dirty="0">
                <a:solidFill>
                  <a:schemeClr val="tx1"/>
                </a:solidFill>
              </a:rPr>
              <a:t>п</a:t>
            </a:r>
            <a:r>
              <a:rPr lang="ru-RU" dirty="0" smtClean="0">
                <a:solidFill>
                  <a:schemeClr val="tx1"/>
                </a:solidFill>
              </a:rPr>
              <a:t>редлог организације истраживања, </a:t>
            </a:r>
            <a:r>
              <a:rPr lang="ru-RU" dirty="0" smtClean="0">
                <a:solidFill>
                  <a:schemeClr val="tx1"/>
                </a:solidFill>
              </a:rPr>
              <a:t>који</a:t>
            </a:r>
            <a:r>
              <a:rPr lang="sr-Cyrl-RS" dirty="0" smtClean="0">
                <a:solidFill>
                  <a:schemeClr val="tx1"/>
                </a:solidFill>
              </a:rPr>
              <a:t>м</a:t>
            </a:r>
            <a:r>
              <a:rPr lang="ru-RU" dirty="0" smtClean="0">
                <a:solidFill>
                  <a:schemeClr val="tx1"/>
                </a:solidFill>
              </a:rPr>
              <a:t> </a:t>
            </a:r>
            <a:r>
              <a:rPr lang="ru-RU" dirty="0" smtClean="0">
                <a:solidFill>
                  <a:schemeClr val="tx1"/>
                </a:solidFill>
              </a:rPr>
              <a:t>би се утврдило тренутно стање по питању заступљености ДОП-а у наставним и научним </a:t>
            </a:r>
            <a:r>
              <a:rPr lang="ru-RU" dirty="0" smtClean="0">
                <a:solidFill>
                  <a:schemeClr val="tx1"/>
                </a:solidFill>
              </a:rPr>
              <a:t>програмима и </a:t>
            </a:r>
            <a:r>
              <a:rPr lang="ru-RU" dirty="0" smtClean="0">
                <a:solidFill>
                  <a:schemeClr val="tx1"/>
                </a:solidFill>
              </a:rPr>
              <a:t>индентификовали професори и асистенти наклоњени теми ДОП-а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 smtClean="0"/>
              <a:t>27. април 2012. године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2976731" cy="365125"/>
          </a:xfrm>
        </p:spPr>
        <p:txBody>
          <a:bodyPr/>
          <a:lstStyle/>
          <a:p>
            <a:r>
              <a:rPr lang="sr-Cyrl-RS" dirty="0"/>
              <a:t>Презентација визије рада и развоја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8363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sr-Cyrl-RS" sz="2800" dirty="0" smtClean="0">
                <a:solidFill>
                  <a:srgbClr val="2F5897"/>
                </a:solidFill>
              </a:rPr>
              <a:t>Визија рада и развоја Радне групе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Иницијатива за учлањење нових чланица РГ са фокусом на образовне институције:</a:t>
            </a:r>
          </a:p>
          <a:p>
            <a:pPr marL="0" indent="0">
              <a:buNone/>
            </a:pPr>
            <a:endParaRPr lang="sr-Cyrl-RS" dirty="0" smtClean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Универзитети: државни и приватни</a:t>
            </a:r>
          </a:p>
          <a:p>
            <a:pPr lvl="1">
              <a:buFont typeface="Arial" pitchFamily="34" charset="0"/>
              <a:buChar char="•"/>
            </a:pPr>
            <a:endParaRPr lang="sr-Cyrl-RS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Академије струковних студија</a:t>
            </a:r>
          </a:p>
          <a:p>
            <a:pPr lvl="1">
              <a:buFont typeface="Arial" pitchFamily="34" charset="0"/>
              <a:buChar char="•"/>
            </a:pPr>
            <a:endParaRPr lang="sr-Cyrl-RS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Високе школе</a:t>
            </a:r>
          </a:p>
          <a:p>
            <a:pPr lvl="1">
              <a:buFont typeface="Arial" pitchFamily="34" charset="0"/>
              <a:buChar char="•"/>
            </a:pPr>
            <a:endParaRPr lang="sr-Cyrl-RS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Високе школе струковних студија</a:t>
            </a:r>
            <a:endParaRPr lang="sr-Cyrl-RS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endParaRPr lang="sr-Cyrl-RS" b="1" dirty="0" smtClean="0">
              <a:solidFill>
                <a:schemeClr val="tx1"/>
              </a:solidFill>
            </a:endParaRPr>
          </a:p>
          <a:p>
            <a:pPr marL="5715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Временски оквир: до краја јуна 2012. године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 smtClean="0"/>
              <a:t>27, април 2012. године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3048739" cy="365125"/>
          </a:xfrm>
        </p:spPr>
        <p:txBody>
          <a:bodyPr/>
          <a:lstStyle/>
          <a:p>
            <a:r>
              <a:rPr lang="sr-Cyrl-RS" dirty="0"/>
              <a:t>Презентација визије рада и развоја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31409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sr-Cyrl-RS" sz="2800" dirty="0">
                <a:solidFill>
                  <a:srgbClr val="2F5897"/>
                </a:solidFill>
              </a:rPr>
              <a:t>Визија рада и развоја Радне групе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507288" cy="4525963"/>
          </a:xfrm>
        </p:spPr>
        <p:txBody>
          <a:bodyPr anchor="t">
            <a:normAutofit lnSpcReduction="10000"/>
          </a:bodyPr>
          <a:lstStyle/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Повезивање са кровном студентском организацијом</a:t>
            </a:r>
          </a:p>
          <a:p>
            <a:pPr marL="0" indent="0">
              <a:buNone/>
            </a:pPr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ru-RU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</a:rPr>
              <a:t>Студентска </a:t>
            </a:r>
            <a:r>
              <a:rPr lang="ru-RU" dirty="0">
                <a:solidFill>
                  <a:schemeClr val="tx1"/>
                </a:solidFill>
              </a:rPr>
              <a:t>конференција универзитетâ Србије </a:t>
            </a:r>
            <a:endParaRPr lang="ru-RU" dirty="0" smtClean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ru-RU" dirty="0" smtClean="0">
                <a:solidFill>
                  <a:schemeClr val="tx1"/>
                </a:solidFill>
              </a:rPr>
              <a:t>аутономно </a:t>
            </a:r>
            <a:r>
              <a:rPr lang="ru-RU" dirty="0">
                <a:solidFill>
                  <a:schemeClr val="tx1"/>
                </a:solidFill>
              </a:rPr>
              <a:t>представничко тело студената свих акредитованих универзитета </a:t>
            </a:r>
            <a:r>
              <a:rPr lang="ru-RU" dirty="0" smtClean="0">
                <a:solidFill>
                  <a:schemeClr val="tx1"/>
                </a:solidFill>
              </a:rPr>
              <a:t>Србије</a:t>
            </a:r>
            <a:endParaRPr lang="ru-RU" dirty="0" smtClean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ru-RU" dirty="0" smtClean="0">
                <a:solidFill>
                  <a:schemeClr val="tx1"/>
                </a:solidFill>
              </a:rPr>
              <a:t>основано </a:t>
            </a:r>
            <a:r>
              <a:rPr lang="ru-RU" dirty="0">
                <a:solidFill>
                  <a:schemeClr val="tx1"/>
                </a:solidFill>
              </a:rPr>
              <a:t>у складу са Законом о високом образовању Републике </a:t>
            </a:r>
            <a:r>
              <a:rPr lang="ru-RU" dirty="0" smtClean="0">
                <a:solidFill>
                  <a:schemeClr val="tx1"/>
                </a:solidFill>
              </a:rPr>
              <a:t>Србије</a:t>
            </a:r>
            <a:endParaRPr lang="ru-RU" dirty="0" smtClean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ru-RU" dirty="0" smtClean="0">
                <a:solidFill>
                  <a:schemeClr val="tx1"/>
                </a:solidFill>
              </a:rPr>
              <a:t>представља </a:t>
            </a:r>
            <a:r>
              <a:rPr lang="ru-RU" dirty="0">
                <a:solidFill>
                  <a:schemeClr val="tx1"/>
                </a:solidFill>
              </a:rPr>
              <a:t>студентски парламент Србије, штити и заступа интересе </a:t>
            </a:r>
            <a:r>
              <a:rPr lang="ru-RU" dirty="0" smtClean="0">
                <a:solidFill>
                  <a:schemeClr val="tx1"/>
                </a:solidFill>
              </a:rPr>
              <a:t>више </a:t>
            </a:r>
            <a:r>
              <a:rPr lang="ru-RU" dirty="0">
                <a:solidFill>
                  <a:schemeClr val="tx1"/>
                </a:solidFill>
              </a:rPr>
              <a:t>од 250.000 студената наше </a:t>
            </a:r>
            <a:r>
              <a:rPr lang="ru-RU" dirty="0" smtClean="0">
                <a:solidFill>
                  <a:schemeClr val="tx1"/>
                </a:solidFill>
              </a:rPr>
              <a:t>земље</a:t>
            </a:r>
            <a:endParaRPr lang="ru-RU" dirty="0" smtClean="0">
              <a:solidFill>
                <a:schemeClr val="tx1"/>
              </a:solidFill>
            </a:endParaRPr>
          </a:p>
          <a:p>
            <a:pPr marL="57150" indent="0">
              <a:buNone/>
            </a:pPr>
            <a:endParaRPr lang="ru-RU" dirty="0" smtClean="0">
              <a:solidFill>
                <a:schemeClr val="tx1"/>
              </a:solidFill>
            </a:endParaRPr>
          </a:p>
          <a:p>
            <a:pPr marL="57150" indent="0">
              <a:buNone/>
            </a:pPr>
            <a:endParaRPr lang="ru-RU" dirty="0" smtClean="0">
              <a:solidFill>
                <a:schemeClr val="tx1"/>
              </a:solidFill>
            </a:endParaRPr>
          </a:p>
          <a:p>
            <a:pPr marL="57150" indent="0">
              <a:buNone/>
            </a:pPr>
            <a:r>
              <a:rPr lang="ru-RU" dirty="0" smtClean="0">
                <a:solidFill>
                  <a:schemeClr val="tx1"/>
                </a:solidFill>
              </a:rPr>
              <a:t>Временски </a:t>
            </a:r>
            <a:r>
              <a:rPr lang="ru-RU" dirty="0">
                <a:solidFill>
                  <a:schemeClr val="tx1"/>
                </a:solidFill>
              </a:rPr>
              <a:t>оквир: до краја </a:t>
            </a:r>
            <a:r>
              <a:rPr lang="ru-RU" dirty="0" smtClean="0">
                <a:solidFill>
                  <a:schemeClr val="tx1"/>
                </a:solidFill>
              </a:rPr>
              <a:t>маја 2012</a:t>
            </a:r>
            <a:r>
              <a:rPr lang="ru-RU" dirty="0">
                <a:solidFill>
                  <a:schemeClr val="tx1"/>
                </a:solidFill>
              </a:rPr>
              <a:t>. године</a:t>
            </a:r>
          </a:p>
          <a:p>
            <a:pPr marL="457200" lvl="1" indent="0">
              <a:buNone/>
            </a:pPr>
            <a:endParaRPr lang="ru-RU" dirty="0" smtClean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 smtClean="0"/>
              <a:t>27. април 2012. године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3120747" cy="365125"/>
          </a:xfrm>
        </p:spPr>
        <p:txBody>
          <a:bodyPr/>
          <a:lstStyle/>
          <a:p>
            <a:r>
              <a:rPr lang="sr-Cyrl-RS" dirty="0"/>
              <a:t>Презентација визије рада и развоја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3365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sr-Cyrl-RS" sz="2800" dirty="0">
                <a:solidFill>
                  <a:srgbClr val="2F5897"/>
                </a:solidFill>
              </a:rPr>
              <a:t>Визија рада и развоја Радне групе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Едукација и подизање нивоа свести о ДОП-у</a:t>
            </a:r>
          </a:p>
          <a:p>
            <a:pPr marL="0" indent="0">
              <a:buNone/>
            </a:pPr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Сарадња са универзитетима:</a:t>
            </a:r>
          </a:p>
          <a:p>
            <a:pPr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организација серије едукативних предавања чланица РГ за едукацију и развој ДОП-а на факултетима</a:t>
            </a:r>
          </a:p>
          <a:p>
            <a:pPr lvl="1">
              <a:buFont typeface="Arial" pitchFamily="34" charset="0"/>
              <a:buChar char="•"/>
            </a:pPr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Сарадња са студентским организацијама:</a:t>
            </a:r>
          </a:p>
          <a:p>
            <a:pPr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оснивање студентске секције</a:t>
            </a:r>
          </a:p>
          <a:p>
            <a:pPr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радионице за </a:t>
            </a:r>
            <a:r>
              <a:rPr lang="sr-Cyrl-RS" dirty="0" smtClean="0">
                <a:solidFill>
                  <a:schemeClr val="tx1"/>
                </a:solidFill>
              </a:rPr>
              <a:t>студенте:</a:t>
            </a:r>
            <a:endParaRPr lang="sr-Cyrl-RS" dirty="0" smtClean="0">
              <a:solidFill>
                <a:schemeClr val="tx1"/>
              </a:solidFill>
            </a:endParaRPr>
          </a:p>
          <a:p>
            <a:pPr lvl="2"/>
            <a:r>
              <a:rPr lang="sr-Cyrl-RS" dirty="0" smtClean="0">
                <a:solidFill>
                  <a:schemeClr val="tx1"/>
                </a:solidFill>
              </a:rPr>
              <a:t>решавање студија случајева </a:t>
            </a:r>
            <a:r>
              <a:rPr lang="sr-Cyrl-RS" dirty="0" smtClean="0">
                <a:solidFill>
                  <a:schemeClr val="tx1"/>
                </a:solidFill>
              </a:rPr>
              <a:t>задатих од </a:t>
            </a:r>
            <a:r>
              <a:rPr lang="sr-Cyrl-RS" dirty="0" smtClean="0">
                <a:solidFill>
                  <a:schemeClr val="tx1"/>
                </a:solidFill>
              </a:rPr>
              <a:t>стране чланица РГ за едукацију и развој ДОП-а</a:t>
            </a:r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dirty="0">
                <a:solidFill>
                  <a:schemeClr val="tx1"/>
                </a:solidFill>
              </a:rPr>
              <a:t>Временски оквир</a:t>
            </a:r>
            <a:r>
              <a:rPr lang="ru-RU" dirty="0" smtClean="0">
                <a:solidFill>
                  <a:schemeClr val="tx1"/>
                </a:solidFill>
              </a:rPr>
              <a:t>: током 2012. године</a:t>
            </a:r>
            <a:endParaRPr lang="sr-Cyrl-RS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 smtClean="0"/>
              <a:t>27. април 2012. године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3120747" cy="365125"/>
          </a:xfrm>
        </p:spPr>
        <p:txBody>
          <a:bodyPr/>
          <a:lstStyle/>
          <a:p>
            <a:r>
              <a:rPr lang="sr-Cyrl-RS" dirty="0"/>
              <a:t>Презентација визије рада и развоја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2305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sr-Cyrl-RS" sz="2800" dirty="0">
                <a:solidFill>
                  <a:srgbClr val="2F5897"/>
                </a:solidFill>
              </a:rPr>
              <a:t>Визија рада и развоја Радне групе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579296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Организација истраживања ради утврђивања тренутног стања по питању заступљености ДОП-а</a:t>
            </a:r>
          </a:p>
          <a:p>
            <a:pPr marL="0" indent="0">
              <a:buNone/>
            </a:pPr>
            <a:endParaRPr lang="sr-Cyrl-RS" dirty="0">
              <a:solidFill>
                <a:schemeClr val="tx1"/>
              </a:solidFill>
            </a:endParaRPr>
          </a:p>
          <a:p>
            <a:pPr marL="685800" lvl="1">
              <a:buFont typeface="Arial" pitchFamily="34" charset="0"/>
              <a:buChar char="•"/>
            </a:pPr>
            <a:r>
              <a:rPr lang="sr-Cyrl-RS" dirty="0">
                <a:solidFill>
                  <a:schemeClr val="tx1"/>
                </a:solidFill>
              </a:rPr>
              <a:t>Н</a:t>
            </a:r>
            <a:r>
              <a:rPr lang="sr-Cyrl-RS" dirty="0" smtClean="0">
                <a:solidFill>
                  <a:schemeClr val="tx1"/>
                </a:solidFill>
              </a:rPr>
              <a:t>а универзитетима:</a:t>
            </a:r>
          </a:p>
          <a:p>
            <a:pPr marL="1085850" lvl="2"/>
            <a:r>
              <a:rPr lang="sr-Cyrl-RS" dirty="0" smtClean="0">
                <a:solidFill>
                  <a:schemeClr val="tx1"/>
                </a:solidFill>
              </a:rPr>
              <a:t>заступљеност тема ДОП-а у наставним и научним </a:t>
            </a:r>
            <a:r>
              <a:rPr lang="sr-Cyrl-RS" dirty="0" smtClean="0">
                <a:solidFill>
                  <a:schemeClr val="tx1"/>
                </a:solidFill>
              </a:rPr>
              <a:t>програмима и </a:t>
            </a:r>
            <a:r>
              <a:rPr lang="sr-Cyrl-RS" dirty="0" smtClean="0">
                <a:solidFill>
                  <a:schemeClr val="tx1"/>
                </a:solidFill>
              </a:rPr>
              <a:t>индентификација професора и асистената сензибилних на тему ДОП-а;</a:t>
            </a:r>
          </a:p>
          <a:p>
            <a:pPr marL="1085850" lvl="2"/>
            <a:endParaRPr lang="sr-Cyrl-RS" dirty="0">
              <a:solidFill>
                <a:schemeClr val="tx1"/>
              </a:solidFill>
            </a:endParaRPr>
          </a:p>
          <a:p>
            <a:pPr marL="685800"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Међу студентском попупулацијом</a:t>
            </a:r>
          </a:p>
          <a:p>
            <a:pPr marL="1085850" lvl="2"/>
            <a:r>
              <a:rPr lang="sr-Cyrl-RS" dirty="0" smtClean="0">
                <a:solidFill>
                  <a:schemeClr val="tx1"/>
                </a:solidFill>
              </a:rPr>
              <a:t>Индентификовање студентских пројеката на тему ДОП-а</a:t>
            </a:r>
          </a:p>
          <a:p>
            <a:pPr marL="1085850" lvl="2"/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ru-RU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</a:rPr>
              <a:t>Временски </a:t>
            </a:r>
            <a:r>
              <a:rPr lang="ru-RU" dirty="0">
                <a:solidFill>
                  <a:schemeClr val="tx1"/>
                </a:solidFill>
              </a:rPr>
              <a:t>оквир</a:t>
            </a:r>
            <a:r>
              <a:rPr lang="ru-RU" dirty="0" smtClean="0">
                <a:solidFill>
                  <a:schemeClr val="tx1"/>
                </a:solidFill>
              </a:rPr>
              <a:t>: до краја септембра 2012. године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 smtClean="0"/>
              <a:t>27. април 2012. године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3192755" cy="365125"/>
          </a:xfrm>
        </p:spPr>
        <p:txBody>
          <a:bodyPr/>
          <a:lstStyle/>
          <a:p>
            <a:r>
              <a:rPr lang="sr-Cyrl-RS" dirty="0"/>
              <a:t>Презентација визије рада и </a:t>
            </a:r>
            <a:r>
              <a:rPr lang="sr-Cyrl-RS" dirty="0" smtClean="0"/>
              <a:t>развоја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02175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sr-Cyrl-RS" sz="2800" dirty="0">
                <a:solidFill>
                  <a:srgbClr val="2F5897"/>
                </a:solidFill>
              </a:rPr>
              <a:t>Визија рада и развоја Радне групе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579296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Окупљање академске заједнице Србије</a:t>
            </a:r>
          </a:p>
          <a:p>
            <a:pPr marL="0" indent="0">
              <a:buNone/>
            </a:pPr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Организација састанка у Ректорату Универзитета у Београду са циљем:</a:t>
            </a:r>
          </a:p>
          <a:p>
            <a:pPr marL="0" indent="0">
              <a:buNone/>
            </a:pPr>
            <a:endParaRPr lang="sr-Cyrl-RS" dirty="0" smtClean="0">
              <a:solidFill>
                <a:schemeClr val="tx1"/>
              </a:solidFill>
            </a:endParaRPr>
          </a:p>
          <a:p>
            <a:pPr marL="685800"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формирања Академске мреже Глобалног договора</a:t>
            </a:r>
          </a:p>
          <a:p>
            <a:pPr marL="685800" lvl="1">
              <a:buFont typeface="Arial" pitchFamily="34" charset="0"/>
              <a:buChar char="•"/>
            </a:pPr>
            <a:r>
              <a:rPr lang="sr-Cyrl-RS" dirty="0" smtClean="0">
                <a:solidFill>
                  <a:schemeClr val="tx1"/>
                </a:solidFill>
              </a:rPr>
              <a:t>презентација идеје увођења ДОП-а у академске</a:t>
            </a:r>
            <a:r>
              <a:rPr lang="en-US" dirty="0" smtClean="0">
                <a:solidFill>
                  <a:schemeClr val="tx1"/>
                </a:solidFill>
              </a:rPr>
              <a:t> </a:t>
            </a:r>
            <a:r>
              <a:rPr lang="sr-Cyrl-RS" dirty="0" smtClean="0">
                <a:solidFill>
                  <a:schemeClr val="tx1"/>
                </a:solidFill>
              </a:rPr>
              <a:t>наставне програме</a:t>
            </a:r>
          </a:p>
          <a:p>
            <a:pPr marL="0" indent="0">
              <a:buNone/>
            </a:pPr>
            <a:endParaRPr lang="sr-Cyrl-RS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ru-RU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</a:rPr>
              <a:t>Временски </a:t>
            </a:r>
            <a:r>
              <a:rPr lang="ru-RU" dirty="0">
                <a:solidFill>
                  <a:schemeClr val="tx1"/>
                </a:solidFill>
              </a:rPr>
              <a:t>оквир</a:t>
            </a:r>
            <a:r>
              <a:rPr lang="ru-RU" dirty="0" smtClean="0">
                <a:solidFill>
                  <a:schemeClr val="tx1"/>
                </a:solidFill>
              </a:rPr>
              <a:t>: децембар 2012. године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 smtClean="0"/>
              <a:t>27. април 2012. године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3192755" cy="365125"/>
          </a:xfrm>
        </p:spPr>
        <p:txBody>
          <a:bodyPr/>
          <a:lstStyle/>
          <a:p>
            <a:r>
              <a:rPr lang="sr-Cyrl-RS" dirty="0"/>
              <a:t>Презентација визије рада и </a:t>
            </a:r>
            <a:r>
              <a:rPr lang="sr-Cyrl-RS" dirty="0" smtClean="0"/>
              <a:t>развоја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43030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sr-Cyrl-RS" sz="2800" dirty="0">
                <a:solidFill>
                  <a:srgbClr val="2F5897"/>
                </a:solidFill>
              </a:rPr>
              <a:t>Визија рада и развоја Радне групе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579296" cy="4525963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Принципи одговорног руковођења образовањем</a:t>
            </a:r>
          </a:p>
          <a:p>
            <a:pPr marL="0" indent="0">
              <a:buNone/>
            </a:pPr>
            <a:endParaRPr lang="sr-Cyrl-RS" dirty="0" smtClean="0">
              <a:solidFill>
                <a:schemeClr val="tx1"/>
              </a:solidFill>
            </a:endParaRPr>
          </a:p>
          <a:p>
            <a:pPr marL="685800" lvl="2"/>
            <a:r>
              <a:rPr lang="sr-Cyrl-RS" sz="1800" dirty="0" smtClean="0">
                <a:solidFill>
                  <a:schemeClr val="tx1"/>
                </a:solidFill>
              </a:rPr>
              <a:t>„Принцип </a:t>
            </a:r>
            <a:r>
              <a:rPr lang="sr-Cyrl-RS" sz="1800" dirty="0">
                <a:solidFill>
                  <a:schemeClr val="tx1"/>
                </a:solidFill>
              </a:rPr>
              <a:t>одговорног руковођења </a:t>
            </a:r>
            <a:r>
              <a:rPr lang="sr-Cyrl-RS" sz="1800" dirty="0" smtClean="0">
                <a:solidFill>
                  <a:schemeClr val="tx1"/>
                </a:solidFill>
              </a:rPr>
              <a:t>образовањем“ </a:t>
            </a:r>
            <a:r>
              <a:rPr lang="sr-Cyrl-RS" sz="1800" dirty="0">
                <a:solidFill>
                  <a:schemeClr val="tx1"/>
                </a:solidFill>
              </a:rPr>
              <a:t>је иницијатива заснована на принципима Глобалног договора </a:t>
            </a:r>
            <a:r>
              <a:rPr lang="sr-Cyrl-RS" sz="1800" dirty="0" smtClean="0">
                <a:solidFill>
                  <a:schemeClr val="tx1"/>
                </a:solidFill>
              </a:rPr>
              <a:t>УН-а</a:t>
            </a:r>
          </a:p>
          <a:p>
            <a:pPr marL="457200" lvl="2" indent="0">
              <a:buNone/>
            </a:pPr>
            <a:endParaRPr lang="sr-Cyrl-RS" sz="1800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sr-Cyrl-RS" sz="1800" dirty="0" smtClean="0">
                <a:solidFill>
                  <a:schemeClr val="tx1"/>
                </a:solidFill>
              </a:rPr>
              <a:t>иницијатива има за циљ да инспирише и подржи одговорно руковођење у образовању и истраживању</a:t>
            </a:r>
          </a:p>
          <a:p>
            <a:pPr marL="457200" lvl="1" indent="0">
              <a:buNone/>
            </a:pPr>
            <a:endParaRPr lang="sr-Cyrl-RS" sz="1800" dirty="0" smtClean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sr-Cyrl-RS" sz="1800" dirty="0" smtClean="0">
                <a:solidFill>
                  <a:schemeClr val="tx1"/>
                </a:solidFill>
              </a:rPr>
              <a:t>иницијатива се базира на шест водећих принципа: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циљ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вредности</a:t>
            </a:r>
          </a:p>
          <a:p>
            <a:pPr lvl="2"/>
            <a:r>
              <a:rPr lang="sr-Cyrl-RS" sz="1800" dirty="0">
                <a:solidFill>
                  <a:schemeClr val="tx1"/>
                </a:solidFill>
              </a:rPr>
              <a:t>м</a:t>
            </a:r>
            <a:r>
              <a:rPr lang="sr-Cyrl-RS" sz="1800" dirty="0" smtClean="0">
                <a:solidFill>
                  <a:schemeClr val="tx1"/>
                </a:solidFill>
              </a:rPr>
              <a:t>етод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истраживања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сарадња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дијалог</a:t>
            </a:r>
          </a:p>
          <a:p>
            <a:pPr marL="0" indent="0">
              <a:buNone/>
            </a:pPr>
            <a:endParaRPr lang="sr-Cyrl-RS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ru-RU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</a:rPr>
              <a:t>Временски </a:t>
            </a:r>
            <a:r>
              <a:rPr lang="ru-RU" dirty="0">
                <a:solidFill>
                  <a:schemeClr val="tx1"/>
                </a:solidFill>
              </a:rPr>
              <a:t>оквир</a:t>
            </a:r>
            <a:r>
              <a:rPr lang="ru-RU" dirty="0" smtClean="0">
                <a:solidFill>
                  <a:schemeClr val="tx1"/>
                </a:solidFill>
              </a:rPr>
              <a:t>: током 2013. године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 smtClean="0"/>
              <a:t>27. април 2012. године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3192755" cy="365125"/>
          </a:xfrm>
        </p:spPr>
        <p:txBody>
          <a:bodyPr/>
          <a:lstStyle/>
          <a:p>
            <a:r>
              <a:rPr lang="sr-Cyrl-RS" dirty="0"/>
              <a:t>Презентација визије рада и </a:t>
            </a:r>
            <a:r>
              <a:rPr lang="sr-Cyrl-RS" dirty="0" smtClean="0"/>
              <a:t>развоја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18875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sr-Cyrl-RS" sz="2800" dirty="0">
                <a:solidFill>
                  <a:srgbClr val="2F5897"/>
                </a:solidFill>
              </a:rPr>
              <a:t>Визија рада и развоја Радне групе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579296" cy="4525963"/>
          </a:xfrm>
        </p:spPr>
        <p:txBody>
          <a:bodyPr>
            <a:normAutofit fontScale="77500" lnSpcReduction="20000"/>
          </a:bodyPr>
          <a:lstStyle/>
          <a:p>
            <a:pPr marL="0" indent="0">
              <a:buNone/>
            </a:pPr>
            <a:r>
              <a:rPr lang="sr-Cyrl-RS" dirty="0" smtClean="0">
                <a:solidFill>
                  <a:schemeClr val="tx1"/>
                </a:solidFill>
              </a:rPr>
              <a:t>Принципи одговорног руковођења образовањем</a:t>
            </a:r>
          </a:p>
          <a:p>
            <a:pPr marL="0" indent="0">
              <a:buNone/>
            </a:pPr>
            <a:endParaRPr lang="sr-Cyrl-RS" dirty="0" smtClean="0">
              <a:solidFill>
                <a:schemeClr val="tx1"/>
              </a:solidFill>
            </a:endParaRPr>
          </a:p>
          <a:p>
            <a:pPr marL="685800" lvl="2"/>
            <a:r>
              <a:rPr lang="sr-Cyrl-RS" sz="1800" dirty="0" smtClean="0">
                <a:solidFill>
                  <a:schemeClr val="tx1"/>
                </a:solidFill>
              </a:rPr>
              <a:t>„Принцип </a:t>
            </a:r>
            <a:r>
              <a:rPr lang="sr-Cyrl-RS" sz="1800" dirty="0">
                <a:solidFill>
                  <a:schemeClr val="tx1"/>
                </a:solidFill>
              </a:rPr>
              <a:t>одговорног руковођења </a:t>
            </a:r>
            <a:r>
              <a:rPr lang="sr-Cyrl-RS" sz="1800" dirty="0" smtClean="0">
                <a:solidFill>
                  <a:schemeClr val="tx1"/>
                </a:solidFill>
              </a:rPr>
              <a:t>образовањем“ </a:t>
            </a:r>
            <a:r>
              <a:rPr lang="sr-Cyrl-RS" sz="1800" dirty="0">
                <a:solidFill>
                  <a:schemeClr val="tx1"/>
                </a:solidFill>
              </a:rPr>
              <a:t>је иницијатива заснована на принципима Глобалног договора </a:t>
            </a:r>
            <a:r>
              <a:rPr lang="sr-Cyrl-RS" sz="1800" dirty="0" smtClean="0">
                <a:solidFill>
                  <a:schemeClr val="tx1"/>
                </a:solidFill>
              </a:rPr>
              <a:t>УН-а</a:t>
            </a:r>
          </a:p>
          <a:p>
            <a:pPr marL="457200" lvl="2" indent="0">
              <a:buNone/>
            </a:pPr>
            <a:endParaRPr lang="sr-Cyrl-RS" sz="1800" dirty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sr-Cyrl-RS" sz="1800" dirty="0" smtClean="0">
                <a:solidFill>
                  <a:schemeClr val="tx1"/>
                </a:solidFill>
              </a:rPr>
              <a:t>иницијатива има за циљ да инспирише и подржи одговорно руковођење у образовању и истраживању</a:t>
            </a:r>
          </a:p>
          <a:p>
            <a:pPr marL="457200" lvl="1" indent="0">
              <a:buNone/>
            </a:pPr>
            <a:endParaRPr lang="sr-Cyrl-RS" sz="1800" dirty="0" smtClean="0">
              <a:solidFill>
                <a:schemeClr val="tx1"/>
              </a:solidFill>
            </a:endParaRPr>
          </a:p>
          <a:p>
            <a:pPr lvl="1">
              <a:buFont typeface="Arial" pitchFamily="34" charset="0"/>
              <a:buChar char="•"/>
            </a:pPr>
            <a:r>
              <a:rPr lang="sr-Cyrl-RS" sz="1800" dirty="0" smtClean="0">
                <a:solidFill>
                  <a:schemeClr val="tx1"/>
                </a:solidFill>
              </a:rPr>
              <a:t>иницијатива се базира на шест водећих принципа: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циљ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вредности</a:t>
            </a:r>
          </a:p>
          <a:p>
            <a:pPr lvl="2"/>
            <a:r>
              <a:rPr lang="sr-Cyrl-RS" sz="1800" dirty="0">
                <a:solidFill>
                  <a:schemeClr val="tx1"/>
                </a:solidFill>
              </a:rPr>
              <a:t>м</a:t>
            </a:r>
            <a:r>
              <a:rPr lang="sr-Cyrl-RS" sz="1800" dirty="0" smtClean="0">
                <a:solidFill>
                  <a:schemeClr val="tx1"/>
                </a:solidFill>
              </a:rPr>
              <a:t>етод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истраживања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сарадња</a:t>
            </a:r>
          </a:p>
          <a:p>
            <a:pPr lvl="2"/>
            <a:r>
              <a:rPr lang="sr-Cyrl-RS" sz="1800" dirty="0" smtClean="0">
                <a:solidFill>
                  <a:schemeClr val="tx1"/>
                </a:solidFill>
              </a:rPr>
              <a:t>дијалог</a:t>
            </a:r>
          </a:p>
          <a:p>
            <a:pPr marL="0" indent="0">
              <a:buNone/>
            </a:pPr>
            <a:endParaRPr lang="sr-Cyrl-RS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sr-Cyrl-RS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ru-RU" dirty="0" smtClean="0">
              <a:solidFill>
                <a:schemeClr val="tx1"/>
              </a:solidFill>
            </a:endParaRPr>
          </a:p>
          <a:p>
            <a:pPr marL="0" indent="0">
              <a:buNone/>
            </a:pPr>
            <a:r>
              <a:rPr lang="ru-RU" dirty="0" smtClean="0">
                <a:solidFill>
                  <a:schemeClr val="tx1"/>
                </a:solidFill>
              </a:rPr>
              <a:t>Временски </a:t>
            </a:r>
            <a:r>
              <a:rPr lang="ru-RU" dirty="0">
                <a:solidFill>
                  <a:schemeClr val="tx1"/>
                </a:solidFill>
              </a:rPr>
              <a:t>оквир</a:t>
            </a:r>
            <a:r>
              <a:rPr lang="ru-RU" dirty="0" smtClean="0">
                <a:solidFill>
                  <a:schemeClr val="tx1"/>
                </a:solidFill>
              </a:rPr>
              <a:t>: током 2013. године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sr-Cyrl-RS" dirty="0" smtClean="0"/>
              <a:t>27. април 2012. године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59165" y="6356350"/>
            <a:ext cx="3192755" cy="365125"/>
          </a:xfrm>
        </p:spPr>
        <p:txBody>
          <a:bodyPr/>
          <a:lstStyle/>
          <a:p>
            <a:r>
              <a:rPr lang="sr-Cyrl-RS" dirty="0"/>
              <a:t>Презентација визије рада и </a:t>
            </a:r>
            <a:r>
              <a:rPr lang="sr-Cyrl-RS" dirty="0" smtClean="0"/>
              <a:t>развоја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9B540C-44DA-4F69-89C9-7C84606640D3}" type="slidenum">
              <a:rPr lang="en-US" smtClean="0"/>
              <a:pPr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xecutive">
  <a:themeElements>
    <a:clrScheme name="Executive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Executi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</Template>
  <TotalTime>242</TotalTime>
  <Words>614</Words>
  <Application>Microsoft Office PowerPoint</Application>
  <PresentationFormat>On-screen Show (4:3)</PresentationFormat>
  <Paragraphs>136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Executive</vt:lpstr>
      <vt:lpstr>Визија рада и развоја Радне групе  за едукацију и друштвено одговорно пословање Глобалног договора УН</vt:lpstr>
      <vt:lpstr>РГ за едукацију и развој ДОП-а: до сада</vt:lpstr>
      <vt:lpstr>Визија рада и развоја Радне групе</vt:lpstr>
      <vt:lpstr>Визија рада и развоја Радне групе</vt:lpstr>
      <vt:lpstr>Визија рада и развоја Радне групе</vt:lpstr>
      <vt:lpstr>Визија рада и развоја Радне групе</vt:lpstr>
      <vt:lpstr>Визија рада и развоја Радне групе</vt:lpstr>
      <vt:lpstr>Визија рада и развоја Радне групе</vt:lpstr>
      <vt:lpstr>Визија рада и развоја Радне групе</vt:lpstr>
      <vt:lpstr>ХВАЛА!</vt:lpstr>
    </vt:vector>
  </TitlesOfParts>
  <Company>Grizli777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Визија рада и развоја Радне групе  за едукацију и друштвено одговорно пословање Глобалног договора УН</dc:title>
  <dc:creator>Marjan Nikolic</dc:creator>
  <cp:keywords>UNGC</cp:keywords>
  <cp:lastModifiedBy>Marjan Nikolic</cp:lastModifiedBy>
  <cp:revision>23</cp:revision>
  <cp:lastPrinted>2012-04-26T19:52:09Z</cp:lastPrinted>
  <dcterms:created xsi:type="dcterms:W3CDTF">2012-04-26T19:38:57Z</dcterms:created>
  <dcterms:modified xsi:type="dcterms:W3CDTF">2012-04-27T11:23:14Z</dcterms:modified>
</cp:coreProperties>
</file>

<file path=docProps/thumbnail.jpeg>
</file>