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1" r:id="rId1"/>
  </p:sldMasterIdLst>
  <p:notesMasterIdLst>
    <p:notesMasterId r:id="rId12"/>
  </p:notesMasterIdLst>
  <p:handoutMasterIdLst>
    <p:handoutMasterId r:id="rId13"/>
  </p:handoutMasterIdLst>
  <p:sldIdLst>
    <p:sldId id="270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60" r:id="rId1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6E"/>
    <a:srgbClr val="0066FF"/>
    <a:srgbClr val="E5DBA1"/>
    <a:srgbClr val="BABA93"/>
    <a:srgbClr val="BABB93"/>
    <a:srgbClr val="DEDEAF"/>
    <a:srgbClr val="999999"/>
    <a:srgbClr val="D9D9D9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77629" autoAdjust="0"/>
  </p:normalViewPr>
  <p:slideViewPr>
    <p:cSldViewPr snapToGrid="0">
      <p:cViewPr>
        <p:scale>
          <a:sx n="50" d="100"/>
          <a:sy n="50" d="100"/>
        </p:scale>
        <p:origin x="-996" y="-318"/>
      </p:cViewPr>
      <p:guideLst>
        <p:guide orient="horz" pos="3941"/>
        <p:guide orient="horz" pos="4121"/>
        <p:guide orient="horz" pos="4217"/>
        <p:guide pos="144"/>
        <p:guide pos="2880"/>
        <p:guide pos="5617"/>
        <p:guide pos="23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60" y="-8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291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3291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0911276F-B903-40FD-A7CA-DD47E903436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147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646"/>
            <a:ext cx="5206153" cy="460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291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3291"/>
            <a:ext cx="3076363" cy="5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4" tIns="47157" rIns="94314" bIns="471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ABFCE137-1BE7-4CBA-99C6-ADA480BCD54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570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6488E-19F3-4001-89DD-462EB65CBE11}" type="slidenum">
              <a:rPr lang="de-DE" smtClean="0">
                <a:latin typeface="Times"/>
              </a:rPr>
              <a:pPr/>
              <a:t>1</a:t>
            </a:fld>
            <a:endParaRPr lang="de-DE" smtClean="0">
              <a:latin typeface="Time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BZ" dirty="0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FCE137-1BE7-4CBA-99C6-ADA480BCD54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kern="0" dirty="0" smtClean="0">
                <a:solidFill>
                  <a:srgbClr val="00546E"/>
                </a:solidFill>
                <a:latin typeface="Trebuchet MS" pitchFamily="34" charset="0"/>
              </a:rPr>
              <a:t>Bribe Payers Index: </a:t>
            </a:r>
            <a:r>
              <a:rPr lang="en-US" dirty="0" smtClean="0"/>
              <a:t>The </a:t>
            </a:r>
            <a:r>
              <a:rPr lang="en-US" b="1" dirty="0" smtClean="0"/>
              <a:t>2011 bribe payers index</a:t>
            </a:r>
            <a:r>
              <a:rPr lang="en-US" b="0" baseline="0" dirty="0" smtClean="0"/>
              <a:t> </a:t>
            </a:r>
            <a:r>
              <a:rPr lang="en-US" dirty="0" smtClean="0"/>
              <a:t>ranks the likelihood of </a:t>
            </a:r>
            <a:r>
              <a:rPr lang="en-US" b="1" dirty="0" smtClean="0"/>
              <a:t>companies</a:t>
            </a:r>
            <a:r>
              <a:rPr lang="en-US" dirty="0" smtClean="0"/>
              <a:t> from</a:t>
            </a:r>
            <a:r>
              <a:rPr lang="en-US" baseline="0" dirty="0" smtClean="0"/>
              <a:t> </a:t>
            </a:r>
            <a:r>
              <a:rPr lang="en-US" b="1" dirty="0" smtClean="0"/>
              <a:t>28 leading economies</a:t>
            </a:r>
            <a:r>
              <a:rPr lang="en-US" dirty="0" smtClean="0"/>
              <a:t> to win business abroad by paying bribes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FCE137-1BE7-4CBA-99C6-ADA480BCD546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"/>
            </a:endParaRP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6900-6D81-4855-8225-12F4CA1C041D}" type="slidenum">
              <a:rPr lang="de-DE" smtClean="0">
                <a:latin typeface="Times"/>
              </a:rPr>
              <a:pPr/>
              <a:t>5</a:t>
            </a:fld>
            <a:endParaRPr lang="de-D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"/>
            </a:endParaRP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6900-6D81-4855-8225-12F4CA1C041D}" type="slidenum">
              <a:rPr lang="de-DE" smtClean="0">
                <a:latin typeface="Times"/>
              </a:rPr>
              <a:pPr/>
              <a:t>6</a:t>
            </a:fld>
            <a:endParaRPr lang="de-D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"/>
            </a:endParaRP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6900-6D81-4855-8225-12F4CA1C041D}" type="slidenum">
              <a:rPr lang="de-DE" smtClean="0">
                <a:latin typeface="Times"/>
              </a:rPr>
              <a:pPr/>
              <a:t>8</a:t>
            </a:fld>
            <a:endParaRPr lang="de-D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"/>
            </a:endParaRP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6900-6D81-4855-8225-12F4CA1C041D}" type="slidenum">
              <a:rPr lang="de-DE" smtClean="0">
                <a:latin typeface="Times"/>
              </a:rPr>
              <a:pPr/>
              <a:t>9</a:t>
            </a:fld>
            <a:endParaRPr lang="de-D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FCE137-1BE7-4CBA-99C6-ADA480BCD546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934200" y="65960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fld id="{B6627C32-A0CE-40F6-BDFA-3C7C724DC8AA}" type="datetime1">
              <a:rPr lang="de-DE" sz="1200" b="0">
                <a:solidFill>
                  <a:schemeClr val="bg1"/>
                </a:solidFill>
                <a:latin typeface="Arial" charset="0"/>
              </a:rPr>
              <a:pPr eaLnBrk="0" hangingPunct="0">
                <a:defRPr/>
              </a:pPr>
              <a:t>18.10.2012</a:t>
            </a:fld>
            <a:r>
              <a:rPr lang="de-DE" sz="1200" b="0">
                <a:solidFill>
                  <a:schemeClr val="bg1"/>
                </a:solidFill>
                <a:latin typeface="Arial" charset="0"/>
              </a:rPr>
              <a:t>     Seite </a:t>
            </a:r>
            <a:fld id="{63B8DECE-0C21-4EF8-8361-C2A09FF8BAF1}" type="slidenum">
              <a:rPr lang="de-DE" sz="1200" b="0">
                <a:solidFill>
                  <a:schemeClr val="bg1"/>
                </a:solidFill>
                <a:latin typeface="Arial" charset="0"/>
              </a:rPr>
              <a:pPr eaLnBrk="0" hangingPunct="0">
                <a:defRPr/>
              </a:pPr>
              <a:t>‹#›</a:t>
            </a:fld>
            <a:endParaRPr lang="de-DE" sz="12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319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054800" y="1917526"/>
            <a:ext cx="7034400" cy="1143000"/>
          </a:xfrm>
        </p:spPr>
        <p:txBody>
          <a:bodyPr/>
          <a:lstStyle>
            <a:lvl1pPr marL="0" indent="123825" algn="ctr">
              <a:defRPr>
                <a:solidFill>
                  <a:srgbClr val="00546E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320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47450" y="3219972"/>
            <a:ext cx="7034400" cy="1752600"/>
          </a:xfrm>
        </p:spPr>
        <p:txBody>
          <a:bodyPr/>
          <a:lstStyle>
            <a:lvl1pPr marL="0" indent="133350" algn="ctr">
              <a:buFont typeface="Wingdings" pitchFamily="2" charset="2"/>
              <a:buNone/>
              <a:defRPr sz="2800" baseline="0">
                <a:solidFill>
                  <a:srgbClr val="00546E"/>
                </a:solidFill>
                <a:latin typeface="Trebuchet MS" pitchFamily="34" charset="0"/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Datumsplatzhalter 1"/>
          <p:cNvSpPr>
            <a:spLocks noGrp="1"/>
          </p:cNvSpPr>
          <p:nvPr>
            <p:ph type="dt" sz="half" idx="10"/>
          </p:nvPr>
        </p:nvSpPr>
        <p:spPr>
          <a:xfrm>
            <a:off x="8001000" y="6484938"/>
            <a:ext cx="12954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17AED-BE4A-472C-9782-0A8239F872BF}" type="datetime1">
              <a:rPr lang="de-DE"/>
              <a:pPr>
                <a:defRPr/>
              </a:pPr>
              <a:t>18.10.2012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3EB086BD-5792-4722-A85C-254DD2A4F1D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0AFB80EE-0085-49DB-9303-EBBE3A9DE3E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8416BE-D1E6-4896-8C0C-5116C1F96692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-219537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8DE60F6A-834B-453B-B823-DE020CFC7E7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7242175" y="6523038"/>
            <a:ext cx="1295400" cy="276225"/>
          </a:xfr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41C78AB0-1FA1-4697-9D96-22F8D90E077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7604125" y="6496050"/>
            <a:ext cx="12954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B7B1-A585-4256-8144-13E7364A5A1F}" type="datetime1">
              <a:rPr lang="de-DE"/>
              <a:pPr>
                <a:defRPr/>
              </a:pPr>
              <a:t>18.10.2012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9551" y="207963"/>
            <a:ext cx="8688388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>
          <a:xfrm>
            <a:off x="7604125" y="6496050"/>
            <a:ext cx="12954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4FE5-2383-44EB-8EFC-E2857AB6796D}" type="datetime1">
              <a:rPr lang="de-DE"/>
              <a:pPr>
                <a:defRPr/>
              </a:pPr>
              <a:t>18.10.2012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6B4D675F-85D6-4FE0-916D-75E7D860E35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14E09E26-7261-4EB5-9819-3FC262AEFFE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AB8A96D8-8771-41B1-9200-2EBC44E412C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1CE64E88-70ED-41B9-B918-D741840AC2E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 txBox="1">
            <a:spLocks/>
          </p:cNvSpPr>
          <p:nvPr userDrawn="1"/>
        </p:nvSpPr>
        <p:spPr bwMode="auto">
          <a:xfrm>
            <a:off x="76041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mtClean="0"/>
            </a:lvl1pPr>
          </a:lstStyle>
          <a:p>
            <a:pPr eaLnBrk="0" hangingPunct="0">
              <a:defRPr/>
            </a:pPr>
            <a:fld id="{53E8C8B8-9F77-4513-A559-B72A5FBC73CB}" type="datetime1">
              <a:rPr lang="de-DE" sz="1200">
                <a:solidFill>
                  <a:srgbClr val="00546E"/>
                </a:solidFill>
                <a:latin typeface="Trebuchet MS" pitchFamily="34" charset="0"/>
              </a:rPr>
              <a:pPr eaLnBrk="0" hangingPunct="0">
                <a:defRPr/>
              </a:pPr>
              <a:t>18.10.2012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207963"/>
            <a:ext cx="8659813" cy="12192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C51A27C4-DF13-4743-A11D-3190ED68462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1"/>
          <p:cNvSpPr>
            <a:spLocks noChangeArrowheads="1"/>
          </p:cNvSpPr>
          <p:nvPr userDrawn="1"/>
        </p:nvSpPr>
        <p:spPr bwMode="auto">
          <a:xfrm flipH="1">
            <a:off x="2133600" y="6332538"/>
            <a:ext cx="7010400" cy="52546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939393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BZ" sz="2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80975"/>
            <a:ext cx="86883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 durch Klicken hinzufügen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90650"/>
            <a:ext cx="868838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 durch Klicken hinzufügen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57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2225" y="649605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200" b="1">
                <a:solidFill>
                  <a:srgbClr val="00546E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19AB1A5E-F843-4BB0-BBD2-B61F4230D2D7}" type="datetime1">
              <a:rPr lang="de-DE"/>
              <a:pPr>
                <a:defRPr/>
              </a:pPr>
              <a:t>18.10.2012</a:t>
            </a:fld>
            <a:endParaRPr lang="de-DE" dirty="0"/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8094663" y="6494463"/>
            <a:ext cx="9271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de-DE" sz="1200" dirty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1200" dirty="0">
                <a:solidFill>
                  <a:srgbClr val="00546E"/>
                </a:solidFill>
                <a:latin typeface="Arial"/>
                <a:cs typeface="Arial"/>
              </a:rPr>
              <a:t>|</a:t>
            </a:r>
            <a:fld id="{25BDD719-CC96-4325-91C3-B1175927BE32}" type="slidenum">
              <a:rPr lang="de-DE" sz="1200">
                <a:solidFill>
                  <a:srgbClr val="00546E"/>
                </a:solidFill>
                <a:latin typeface="Trebuchet MS" pitchFamily="34" charset="0"/>
              </a:rPr>
              <a:pPr algn="r" eaLnBrk="0" hangingPunct="0">
                <a:defRPr/>
              </a:pPr>
              <a:t>‹#›</a:t>
            </a:fld>
            <a:endParaRPr lang="de-DE" sz="1200" dirty="0">
              <a:solidFill>
                <a:srgbClr val="00546E"/>
              </a:solidFill>
              <a:latin typeface="Trebuchet MS" pitchFamily="34" charset="0"/>
            </a:endParaRPr>
          </a:p>
        </p:txBody>
      </p:sp>
      <p:sp>
        <p:nvSpPr>
          <p:cNvPr id="758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4463" y="6581775"/>
            <a:ext cx="289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BZ"/>
          </a:p>
        </p:txBody>
      </p:sp>
      <p:cxnSp>
        <p:nvCxnSpPr>
          <p:cNvPr id="16" name="Gerade Verbindung 15"/>
          <p:cNvCxnSpPr/>
          <p:nvPr userDrawn="1"/>
        </p:nvCxnSpPr>
        <p:spPr bwMode="auto">
          <a:xfrm>
            <a:off x="2009775" y="6332538"/>
            <a:ext cx="7134225" cy="1587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50" y="6191251"/>
            <a:ext cx="3086100" cy="62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81" r:id="rId4"/>
    <p:sldLayoutId id="2147483884" r:id="rId5"/>
    <p:sldLayoutId id="2147483886" r:id="rId6"/>
    <p:sldLayoutId id="2147483887" r:id="rId7"/>
    <p:sldLayoutId id="2147483891" r:id="rId8"/>
    <p:sldLayoutId id="2147483893" r:id="rId9"/>
    <p:sldLayoutId id="2147483895" r:id="rId10"/>
    <p:sldLayoutId id="2147483900" r:id="rId11"/>
    <p:sldLayoutId id="2147483905" r:id="rId12"/>
    <p:sldLayoutId id="2147483906" r:id="rId13"/>
    <p:sldLayoutId id="2147483907" r:id="rId14"/>
    <p:sldLayoutId id="2147483909" r:id="rId15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546E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546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546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546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546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546E"/>
        </a:buClr>
        <a:buFont typeface="Arial" pitchFamily="34" charset="0"/>
        <a:buChar char="•"/>
        <a:tabLst>
          <a:tab pos="2190750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Clr>
          <a:srgbClr val="00546E"/>
        </a:buClr>
        <a:buFont typeface="Arial" pitchFamily="34" charset="0"/>
        <a:buChar char="•"/>
        <a:tabLst>
          <a:tab pos="2190750" algn="l"/>
        </a:tabLst>
        <a:defRPr sz="2000">
          <a:solidFill>
            <a:schemeClr val="tx1"/>
          </a:solidFill>
          <a:latin typeface="+mn-lt"/>
        </a:defRPr>
      </a:lvl2pPr>
      <a:lvl3pPr marL="1238250" indent="-285750" algn="l" rtl="0" eaLnBrk="0" fontAlgn="base" hangingPunct="0">
        <a:spcBef>
          <a:spcPct val="20000"/>
        </a:spcBef>
        <a:spcAft>
          <a:spcPct val="0"/>
        </a:spcAft>
        <a:buClr>
          <a:srgbClr val="00546E"/>
        </a:buClr>
        <a:buFont typeface="Arial" pitchFamily="34" charset="0"/>
        <a:buChar char="•"/>
        <a:tabLst>
          <a:tab pos="2190750" algn="l"/>
        </a:tabLst>
        <a:defRPr sz="2000">
          <a:solidFill>
            <a:schemeClr val="tx1"/>
          </a:solidFill>
          <a:latin typeface="+mn-lt"/>
        </a:defRPr>
      </a:lvl3pPr>
      <a:lvl4pPr marL="1714500" indent="-285750" algn="l" rtl="0" eaLnBrk="0" fontAlgn="base" hangingPunct="0">
        <a:spcBef>
          <a:spcPct val="20000"/>
        </a:spcBef>
        <a:spcAft>
          <a:spcPct val="0"/>
        </a:spcAft>
        <a:buClr>
          <a:srgbClr val="00546E"/>
        </a:buClr>
        <a:buFont typeface="Arial" pitchFamily="34" charset="0"/>
        <a:buChar char="•"/>
        <a:tabLst>
          <a:tab pos="2190750" algn="l"/>
        </a:tabLst>
        <a:defRPr sz="2000">
          <a:solidFill>
            <a:schemeClr val="tx1"/>
          </a:solidFill>
          <a:latin typeface="+mn-lt"/>
        </a:defRPr>
      </a:lvl4pPr>
      <a:lvl5pPr marL="2190750" indent="-260350" algn="l" rtl="0" eaLnBrk="0" fontAlgn="base" hangingPunct="0">
        <a:spcBef>
          <a:spcPct val="20000"/>
        </a:spcBef>
        <a:spcAft>
          <a:spcPct val="0"/>
        </a:spcAft>
        <a:buClr>
          <a:srgbClr val="00546E"/>
        </a:buClr>
        <a:buFont typeface="Arial" pitchFamily="34" charset="0"/>
        <a:buChar char="•"/>
        <a:tabLst>
          <a:tab pos="2190750" algn="l"/>
        </a:tabLst>
        <a:defRPr sz="2000">
          <a:solidFill>
            <a:schemeClr val="tx1"/>
          </a:solidFill>
          <a:latin typeface="+mn-lt"/>
        </a:defRPr>
      </a:lvl5pPr>
      <a:lvl6pPr marL="26479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6pPr>
      <a:lvl7pPr marL="31051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7pPr>
      <a:lvl8pPr marL="35623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8pPr>
      <a:lvl9pPr marL="40195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compact.d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3600450" y="1671119"/>
            <a:ext cx="5524500" cy="406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indent="123825" algn="ctr">
              <a:defRPr/>
            </a:pPr>
            <a:r>
              <a:rPr lang="en-US" sz="3200" kern="0" dirty="0" smtClean="0">
                <a:solidFill>
                  <a:srgbClr val="00546E"/>
                </a:solidFill>
                <a:latin typeface="Trebuchet MS" pitchFamily="34" charset="0"/>
              </a:rPr>
              <a:t>„Role of Local Networks in Anti- Corruption: Capacity development and collective action“</a:t>
            </a:r>
          </a:p>
          <a:p>
            <a:pPr marL="0" marR="0" lvl="0" indent="1238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/>
            </a:r>
            <a:br>
              <a: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/>
            </a:r>
            <a:br>
              <a: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ELNF 2012, Belgrade</a:t>
            </a:r>
            <a:b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sr-Latn-RS" sz="1800" b="0" i="0" u="none" strike="noStrike" kern="0" cap="none" spc="0" normalizeH="0" baseline="0" noProof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Juergen Janssen</a:t>
            </a:r>
            <a:r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,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/>
            </a:r>
            <a:b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Global Compact Network Germany</a:t>
            </a:r>
            <a:endParaRPr kumimoji="0" lang="en-BZ" sz="1800" b="0" i="0" u="none" strike="noStrike" kern="0" cap="none" spc="0" normalizeH="0" baseline="0" noProof="0" dirty="0" smtClean="0">
              <a:ln>
                <a:noFill/>
              </a:ln>
              <a:solidFill>
                <a:srgbClr val="00546E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pic>
        <p:nvPicPr>
          <p:cNvPr id="54273" name="Picture 1" descr="image002"/>
          <p:cNvPicPr>
            <a:picLocks noChangeAspect="1" noChangeArrowheads="1"/>
          </p:cNvPicPr>
          <p:nvPr/>
        </p:nvPicPr>
        <p:blipFill>
          <a:blip r:embed="rId3" cstate="print"/>
          <a:srcRect b="10621"/>
          <a:stretch>
            <a:fillRect/>
          </a:stretch>
        </p:blipFill>
        <p:spPr bwMode="auto">
          <a:xfrm>
            <a:off x="-13768" y="1"/>
            <a:ext cx="369060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96460" y="1986423"/>
            <a:ext cx="431784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dirty="0" err="1" smtClean="0">
                <a:solidFill>
                  <a:srgbClr val="00546E"/>
                </a:solidFill>
              </a:rPr>
              <a:t>Thank</a:t>
            </a:r>
            <a:r>
              <a:rPr lang="de-DE" sz="3600" dirty="0" smtClean="0">
                <a:solidFill>
                  <a:srgbClr val="00546E"/>
                </a:solidFill>
              </a:rPr>
              <a:t> </a:t>
            </a:r>
            <a:r>
              <a:rPr lang="de-DE" sz="3600" dirty="0" err="1" smtClean="0">
                <a:solidFill>
                  <a:srgbClr val="00546E"/>
                </a:solidFill>
              </a:rPr>
              <a:t>you</a:t>
            </a:r>
            <a:r>
              <a:rPr lang="de-DE" sz="3600" dirty="0" smtClean="0">
                <a:solidFill>
                  <a:srgbClr val="00546E"/>
                </a:solidFill>
              </a:rPr>
              <a:t>!</a:t>
            </a:r>
          </a:p>
          <a:p>
            <a:pPr algn="ctr"/>
            <a:endParaRPr lang="de-DE" sz="3600" dirty="0" smtClean="0">
              <a:solidFill>
                <a:srgbClr val="00546E"/>
              </a:solidFill>
            </a:endParaRPr>
          </a:p>
          <a:p>
            <a:pPr algn="ctr"/>
            <a:endParaRPr lang="de-DE" sz="3600" dirty="0" smtClean="0">
              <a:solidFill>
                <a:srgbClr val="00546E"/>
              </a:solidFill>
            </a:endParaRPr>
          </a:p>
          <a:p>
            <a:pPr algn="ctr"/>
            <a:endParaRPr lang="de-DE" sz="3600" dirty="0" smtClean="0">
              <a:solidFill>
                <a:srgbClr val="00546E"/>
              </a:solidFill>
            </a:endParaRPr>
          </a:p>
          <a:p>
            <a:pPr algn="ctr"/>
            <a:r>
              <a:rPr lang="de-DE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Visit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www.globalcompact.de</a:t>
            </a:r>
            <a:endParaRPr lang="de-DE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Agenda</a:t>
            </a:r>
          </a:p>
        </p:txBody>
      </p:sp>
      <p:sp>
        <p:nvSpPr>
          <p:cNvPr id="31747" name="Textfeld 2"/>
          <p:cNvSpPr txBox="1">
            <a:spLocks noChangeArrowheads="1"/>
          </p:cNvSpPr>
          <p:nvPr/>
        </p:nvSpPr>
        <p:spPr bwMode="auto">
          <a:xfrm>
            <a:off x="609600" y="1498575"/>
            <a:ext cx="7715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endParaRPr lang="de-DE" sz="3200" b="0" dirty="0" smtClean="0">
              <a:solidFill>
                <a:srgbClr val="00546E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5750" y="1524000"/>
            <a:ext cx="8458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Anti-</a:t>
            </a:r>
            <a:r>
              <a:rPr lang="de-DE" sz="36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Corruption</a:t>
            </a: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 in Germany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de-DE" sz="3600" b="0" kern="0" dirty="0" err="1" smtClean="0">
                <a:solidFill>
                  <a:srgbClr val="00546E"/>
                </a:solidFill>
                <a:latin typeface="Trebuchet MS" pitchFamily="34" charset="0"/>
              </a:rPr>
              <a:t>Activities</a:t>
            </a: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 of DGCN</a:t>
            </a:r>
          </a:p>
          <a:p>
            <a:pPr marL="1657350" lvl="2" indent="-742950">
              <a:spcBef>
                <a:spcPts val="1200"/>
              </a:spcBef>
              <a:buFont typeface="+mj-lt"/>
              <a:buAutoNum type="alphaLcParenR"/>
            </a:pPr>
            <a:r>
              <a:rPr lang="de-DE" sz="2800" b="0" kern="0" dirty="0" smtClean="0">
                <a:solidFill>
                  <a:srgbClr val="00546E"/>
                </a:solidFill>
                <a:latin typeface="Trebuchet MS" pitchFamily="34" charset="0"/>
              </a:rPr>
              <a:t>Learning</a:t>
            </a:r>
          </a:p>
          <a:p>
            <a:pPr marL="1657350" lvl="2" indent="-742950">
              <a:spcBef>
                <a:spcPts val="1200"/>
              </a:spcBef>
              <a:buFont typeface="+mj-lt"/>
              <a:buAutoNum type="alphaLcParenR"/>
            </a:pPr>
            <a:r>
              <a:rPr lang="de-DE" sz="2800" b="0" kern="0" dirty="0" smtClean="0">
                <a:solidFill>
                  <a:srgbClr val="00546E"/>
                </a:solidFill>
                <a:latin typeface="Trebuchet MS" pitchFamily="34" charset="0"/>
              </a:rPr>
              <a:t>Collective Action 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de-DE" sz="36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Cooperation</a:t>
            </a: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3600" b="0" kern="0" dirty="0" err="1" smtClean="0">
                <a:solidFill>
                  <a:srgbClr val="00546E"/>
                </a:solidFill>
                <a:latin typeface="Trebuchet MS" pitchFamily="34" charset="0"/>
              </a:rPr>
              <a:t>within</a:t>
            </a: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3600" b="0" kern="0" dirty="0" err="1" smtClean="0">
                <a:solidFill>
                  <a:srgbClr val="00546E"/>
                </a:solidFill>
                <a:latin typeface="Trebuchet MS" pitchFamily="34" charset="0"/>
              </a:rPr>
              <a:t>the</a:t>
            </a:r>
            <a:r>
              <a:rPr lang="de-DE" sz="3600" b="0" kern="0" dirty="0" smtClean="0">
                <a:solidFill>
                  <a:srgbClr val="00546E"/>
                </a:solidFill>
                <a:latin typeface="Trebuchet MS" pitchFamily="34" charset="0"/>
              </a:rPr>
              <a:t> UNGC</a:t>
            </a:r>
          </a:p>
          <a:p>
            <a:pPr marL="457200" indent="-457200">
              <a:buAutoNum type="arabicPeriod"/>
            </a:pPr>
            <a:endParaRPr lang="de-DE" sz="2000" kern="0" dirty="0" smtClean="0">
              <a:solidFill>
                <a:srgbClr val="00546E"/>
              </a:solidFill>
              <a:latin typeface="Trebuchet MS" pitchFamily="34" charset="0"/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57B7B1-A585-4256-8144-13E7364A5A1F}" type="datetime1">
              <a:rPr lang="de-DE" smtClean="0"/>
              <a:pPr>
                <a:defRPr/>
              </a:pPr>
              <a:t>18.10.2012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4082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Anti-</a:t>
            </a:r>
            <a:r>
              <a:rPr lang="de-DE" sz="3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Corruption</a:t>
            </a:r>
            <a:r>
              <a:rPr lang="de-DE" sz="3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in Germany</a:t>
            </a:r>
          </a:p>
          <a:p>
            <a:pPr algn="ctr"/>
            <a:r>
              <a:rPr lang="de-DE" sz="3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Developments</a:t>
            </a:r>
            <a:r>
              <a:rPr lang="de-DE" sz="3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&amp; </a:t>
            </a:r>
            <a:r>
              <a:rPr lang="de-DE" sz="3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Challenges</a:t>
            </a:r>
            <a:endParaRPr lang="de-DE" sz="3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13657" y="1295401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14</a:t>
            </a:r>
            <a:r>
              <a:rPr lang="en-US" sz="2000" b="0" kern="0" baseline="3000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th</a:t>
            </a: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on the TI Corruption Perceptions Index (2011)</a:t>
            </a:r>
            <a:b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</a:b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4</a:t>
            </a:r>
            <a:r>
              <a:rPr lang="en-US" sz="2000" b="0" kern="0" baseline="3000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th</a:t>
            </a: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on the Bribe Payers Index (2011)</a:t>
            </a:r>
            <a:b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</a:br>
            <a:endParaRPr lang="en-US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176213" indent="-176213"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</a:rPr>
              <a:t>After the bribery scandal at Siemens, compliance measures have dramatically increased, esp. among the DAX-30 group of companies</a:t>
            </a:r>
            <a:b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</a:rPr>
            </a:br>
            <a:endParaRPr lang="en-US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176213" indent="-176213"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</a:rPr>
              <a:t>Controversy: Bundestag has not yet ratified UNCAC</a:t>
            </a:r>
            <a:b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</a:rPr>
            </a:b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</a:rPr>
              <a:t>German companies and DGCN openly push for ratification </a:t>
            </a:r>
            <a: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/>
            </a:r>
            <a:br>
              <a:rPr lang="en-US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</a:br>
            <a:endParaRPr lang="en-US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176213" indent="-176213">
              <a:buFont typeface="Arial" pitchFamily="34" charset="0"/>
              <a:buChar char="•"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Major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challenges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for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companies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: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third-party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due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diligence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&amp;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variations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in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country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requirements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and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practice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/>
            </a:r>
            <a:b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</a:b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</a:endParaRPr>
          </a:p>
          <a:p>
            <a:pPr marL="176213" indent="-176213">
              <a:buFont typeface="Arial" pitchFamily="34" charset="0"/>
              <a:buChar char="•"/>
            </a:pP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Current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discussion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(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and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action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)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focuses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on multinational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corporations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;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fighting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corruption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in SMEs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is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often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</a:rPr>
              <a:t>neglected</a:t>
            </a:r>
            <a:endParaRPr lang="en-US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125" y="-70422"/>
            <a:ext cx="8659813" cy="1219200"/>
          </a:xfrm>
        </p:spPr>
        <p:txBody>
          <a:bodyPr/>
          <a:lstStyle/>
          <a:p>
            <a:pPr algn="ctr"/>
            <a:r>
              <a:rPr lang="de-DE" i="1" dirty="0" smtClean="0"/>
              <a:t>Learning: </a:t>
            </a:r>
            <a:r>
              <a:rPr lang="de-DE" dirty="0" err="1" smtClean="0"/>
              <a:t>Activities</a:t>
            </a:r>
            <a:r>
              <a:rPr lang="de-DE" dirty="0" smtClean="0"/>
              <a:t> of DGCN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50125" y="1966091"/>
            <a:ext cx="839776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 eaLnBrk="0" hangingPunct="0">
              <a:buFont typeface="Arial" pitchFamily="34" charset="0"/>
              <a:buChar char="•"/>
            </a:pPr>
            <a:r>
              <a:rPr lang="en-US" sz="2800" b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Translation of RESIST publication into German</a:t>
            </a:r>
          </a:p>
          <a:p>
            <a:pPr marL="352425" indent="-352425" eaLnBrk="0" hangingPunct="0">
              <a:buFont typeface="Arial" pitchFamily="34" charset="0"/>
              <a:buChar char="•"/>
            </a:pPr>
            <a:endParaRPr lang="en-US" sz="2800" b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352425" indent="-352425" eaLnBrk="0" hangingPunct="0">
              <a:buFont typeface="Arial" pitchFamily="34" charset="0"/>
              <a:buChar char="•"/>
            </a:pPr>
            <a:r>
              <a:rPr lang="en-US" sz="2800" b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Tool for facilitating disclosure &amp; reporting</a:t>
            </a:r>
          </a:p>
          <a:p>
            <a:pPr marL="352425" indent="-352425" eaLnBrk="0" hangingPunct="0">
              <a:buFont typeface="Arial" pitchFamily="34" charset="0"/>
              <a:buChar char="•"/>
            </a:pPr>
            <a:endParaRPr lang="en-US" sz="2800" b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352425" indent="-352425" eaLnBrk="0" hangingPunct="0">
              <a:buFont typeface="Arial" pitchFamily="34" charset="0"/>
              <a:buChar char="•"/>
            </a:pPr>
            <a:r>
              <a:rPr lang="en-US" sz="2800" b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Training on the 10</a:t>
            </a:r>
            <a:r>
              <a:rPr lang="en-US" sz="2800" b="0" baseline="3000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th</a:t>
            </a:r>
            <a:r>
              <a:rPr lang="en-US" sz="2800" b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Principle </a:t>
            </a:r>
          </a:p>
          <a:p>
            <a:pPr marL="352425" indent="-352425" eaLnBrk="0" hangingPunct="0"/>
            <a:endParaRPr lang="en-US" sz="160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marL="352425" indent="-352425" eaLnBrk="0" hangingPunct="0"/>
            <a:endParaRPr lang="de-DE" sz="160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238125" y="-219538"/>
            <a:ext cx="8658225" cy="1400637"/>
          </a:xfrm>
        </p:spPr>
        <p:txBody>
          <a:bodyPr>
            <a:normAutofit/>
          </a:bodyPr>
          <a:lstStyle/>
          <a:p>
            <a:pPr algn="ctr"/>
            <a:r>
              <a:rPr lang="de-DE" sz="3000" b="1" i="1" dirty="0" smtClean="0"/>
              <a:t>LEARNING</a:t>
            </a: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Training on </a:t>
            </a:r>
            <a:r>
              <a:rPr lang="de-DE" sz="3000" b="1" dirty="0" err="1" smtClean="0"/>
              <a:t>the</a:t>
            </a:r>
            <a:r>
              <a:rPr lang="de-DE" sz="3000" b="1" dirty="0" smtClean="0"/>
              <a:t> </a:t>
            </a:r>
            <a:r>
              <a:rPr lang="de-DE" b="1" dirty="0" smtClean="0"/>
              <a:t>10th </a:t>
            </a:r>
            <a:r>
              <a:rPr lang="de-DE" b="1" dirty="0" err="1" smtClean="0"/>
              <a:t>Principle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GC</a:t>
            </a:r>
            <a:endParaRPr lang="de-DE" sz="3000" b="1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611188" y="4375150"/>
            <a:ext cx="7923212" cy="143510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algn="ctr" eaLnBrk="0" hangingPunct="0">
              <a:defRPr/>
            </a:pPr>
            <a:endParaRPr lang="de-DE" sz="20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66700" y="1970314"/>
            <a:ext cx="8915400" cy="59400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indent="123825">
              <a:defRPr/>
            </a:pPr>
            <a:r>
              <a:rPr lang="de-DE" sz="200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Content </a:t>
            </a: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National &amp; International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Legislation</a:t>
            </a: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Current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Developments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in Compliance </a:t>
            </a: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Components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of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an Anti-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Corruption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System; Managing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Corruption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Risk</a:t>
            </a: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Third Party Anti-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Corruption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Due Diligence </a:t>
            </a: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Controlling und Reporting </a:t>
            </a:r>
          </a:p>
          <a:p>
            <a:pPr indent="123825">
              <a:buFont typeface="Wingdings" pitchFamily="2" charset="2"/>
              <a:buChar char="§"/>
              <a:defRPr/>
            </a:pP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Focus on SMEs </a:t>
            </a: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Practical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Tools will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be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presented</a:t>
            </a: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i="1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Reality-Check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of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UNGC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Risk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Guide (Beta-Version)</a:t>
            </a:r>
          </a:p>
          <a:p>
            <a:pPr indent="123825"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</a:p>
          <a:p>
            <a:pPr indent="123825">
              <a:buFont typeface="Wingdings" pitchFamily="2" charset="2"/>
              <a:buChar char="§"/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In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cooperation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with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Humboldt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Viadrina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School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of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Governance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&amp;   </a:t>
            </a:r>
          </a:p>
          <a:p>
            <a:pPr indent="123825">
              <a:defRPr/>
            </a:pP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de-DE" sz="2000" b="0" kern="0" dirty="0" err="1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Transparency</a:t>
            </a:r>
            <a:r>
              <a:rPr lang="de-DE" sz="2000" b="0" kern="0" dirty="0" smtClean="0">
                <a:solidFill>
                  <a:srgbClr val="00546E"/>
                </a:solidFill>
                <a:latin typeface="Trebuchet MS" pitchFamily="34" charset="0"/>
                <a:ea typeface="+mj-ea"/>
                <a:cs typeface="+mj-cs"/>
              </a:rPr>
              <a:t> International </a:t>
            </a:r>
          </a:p>
          <a:p>
            <a:pPr indent="123825">
              <a:defRPr/>
            </a:pPr>
            <a:endParaRPr lang="de-DE" sz="2000" b="0" kern="0" dirty="0" smtClean="0">
              <a:solidFill>
                <a:srgbClr val="00546E"/>
              </a:solidFill>
              <a:latin typeface="Trebuchet MS" pitchFamily="34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§"/>
            </a:pPr>
            <a:endParaRPr lang="de-DE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endParaRPr lang="de-DE" sz="24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	</a:t>
            </a:r>
          </a:p>
          <a:p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		</a:t>
            </a:r>
          </a:p>
          <a:p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		</a:t>
            </a:r>
            <a:endParaRPr lang="de-DE" sz="1800" b="0" dirty="0" smtClean="0">
              <a:solidFill>
                <a:srgbClr val="00546E"/>
              </a:solidFill>
              <a:latin typeface="+mn-lt"/>
            </a:endParaRPr>
          </a:p>
        </p:txBody>
      </p:sp>
      <p:pic>
        <p:nvPicPr>
          <p:cNvPr id="14" name="Grafik 13" descr="Korruptionsbekämpfung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9087" y="1190625"/>
            <a:ext cx="866775" cy="990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rtl="0" eaLnBrk="0" latinLnBrk="0" hangingPunct="0"/>
            <a:r>
              <a:rPr lang="de-DE" sz="3000" dirty="0" err="1" smtClean="0"/>
              <a:t>CoP</a:t>
            </a:r>
            <a:r>
              <a:rPr lang="de-DE" sz="3000" dirty="0" smtClean="0"/>
              <a:t>-Tool</a:t>
            </a:r>
            <a:endParaRPr lang="de-DE" sz="3000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611188" y="4375150"/>
            <a:ext cx="7923212" cy="143510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algn="ctr" eaLnBrk="0" hangingPunct="0">
              <a:defRPr/>
            </a:pPr>
            <a:endParaRPr lang="de-DE" sz="20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15059" t="6614" r="5610" b="3780"/>
          <a:stretch>
            <a:fillRect/>
          </a:stretch>
        </p:blipFill>
        <p:spPr bwMode="auto">
          <a:xfrm>
            <a:off x="0" y="30190"/>
            <a:ext cx="9144000" cy="68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The Business Case </a:t>
            </a:r>
            <a:r>
              <a:rPr lang="de-DE" dirty="0" err="1" smtClean="0"/>
              <a:t>for</a:t>
            </a:r>
            <a:r>
              <a:rPr lang="de-DE" dirty="0" smtClean="0"/>
              <a:t> Collective Action 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77861"/>
            <a:ext cx="91344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050" y="2486025"/>
            <a:ext cx="29337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i="1" dirty="0" smtClean="0"/>
              <a:t>Collective Action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Business </a:t>
            </a:r>
            <a:r>
              <a:rPr lang="de-DE" dirty="0" err="1" smtClean="0"/>
              <a:t>Integrity</a:t>
            </a:r>
            <a:r>
              <a:rPr lang="de-DE" dirty="0" smtClean="0"/>
              <a:t> Initiative (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phase</a:t>
            </a:r>
            <a:r>
              <a:rPr lang="de-DE" dirty="0" smtClean="0"/>
              <a:t>)</a:t>
            </a:r>
            <a:endParaRPr lang="de-DE" sz="3000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611188" y="4375150"/>
            <a:ext cx="7923212" cy="143510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algn="ctr" eaLnBrk="0" hangingPunct="0">
              <a:defRPr/>
            </a:pPr>
            <a:endParaRPr lang="de-DE" sz="20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4000" cy="62324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de-DE" sz="260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endParaRPr lang="de-DE" sz="260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endParaRPr lang="de-DE" sz="260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r>
              <a:rPr lang="de-DE" sz="260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Aim</a:t>
            </a:r>
            <a:r>
              <a:rPr lang="de-DE" sz="26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(Working </a:t>
            </a:r>
            <a:r>
              <a:rPr lang="de-DE" sz="26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Draft</a:t>
            </a:r>
            <a:r>
              <a:rPr lang="de-DE" sz="26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)</a:t>
            </a:r>
          </a:p>
          <a:p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Support of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ethical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business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conduct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through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an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alliance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/>
            </a:r>
            <a:b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</a:b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of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companies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,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business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associations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,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civil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society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and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public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institutions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in </a:t>
            </a:r>
            <a:r>
              <a:rPr lang="de-DE" sz="24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selected</a:t>
            </a:r>
            <a:r>
              <a:rPr lang="de-DE" sz="24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countries.</a:t>
            </a:r>
          </a:p>
          <a:p>
            <a:endParaRPr lang="de-DE" sz="20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r>
              <a:rPr lang="de-DE" sz="2400" dirty="0" smtClean="0">
                <a:solidFill>
                  <a:srgbClr val="00546E"/>
                </a:solidFill>
                <a:cs typeface="Arial" pitchFamily="34" charset="0"/>
              </a:rPr>
              <a:t>Key </a:t>
            </a:r>
            <a:r>
              <a:rPr lang="de-DE" sz="2400" dirty="0" err="1" smtClean="0">
                <a:solidFill>
                  <a:srgbClr val="00546E"/>
                </a:solidFill>
                <a:cs typeface="Arial" pitchFamily="34" charset="0"/>
              </a:rPr>
              <a:t>Ideas</a:t>
            </a:r>
            <a:r>
              <a:rPr lang="de-DE" sz="2400" dirty="0" smtClean="0">
                <a:solidFill>
                  <a:srgbClr val="00546E"/>
                </a:solidFill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de-DE" sz="21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	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Utilization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of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existing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structures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to achieve</a:t>
            </a:r>
            <a:b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</a:br>
            <a: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the broadest  possible impact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Collective action with support of the</a:t>
            </a:r>
            <a:b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</a:br>
            <a:r>
              <a:rPr lang="en-US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German government (BMZ)</a:t>
            </a:r>
            <a:endParaRPr lang="de-DE" sz="1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	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Participation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of SMEs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	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Capacity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dvelopment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,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pooling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of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information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, 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awareness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raising</a:t>
            </a:r>
            <a:endParaRPr lang="de-DE" sz="1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	Pilot Country: </a:t>
            </a:r>
            <a:r>
              <a:rPr lang="de-DE" sz="1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India</a:t>
            </a:r>
            <a:r>
              <a:rPr lang="de-DE" sz="1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(Alternatives: Thailand, Vietnam)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 bwMode="auto">
          <a:xfrm>
            <a:off x="611188" y="4375150"/>
            <a:ext cx="7923212" cy="143510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defRPr/>
            </a:pPr>
            <a:endParaRPr lang="de-DE" sz="2000" dirty="0">
              <a:solidFill>
                <a:schemeClr val="tx1"/>
              </a:solidFill>
              <a:latin typeface="Arial" charset="0"/>
            </a:endParaRPr>
          </a:p>
          <a:p>
            <a:pPr algn="ctr" eaLnBrk="0" hangingPunct="0">
              <a:defRPr/>
            </a:pPr>
            <a:endParaRPr lang="de-DE" sz="20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08740" y="1705571"/>
            <a:ext cx="9007929" cy="45858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61950" indent="-361950">
              <a:spcBef>
                <a:spcPts val="1200"/>
              </a:spcBef>
              <a:buFont typeface="Arial" pitchFamily="34" charset="0"/>
              <a:buChar char="•"/>
              <a:tabLst>
                <a:tab pos="361950" algn="l"/>
              </a:tabLst>
            </a:pP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Dialogue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between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(European) Networks</a:t>
            </a:r>
            <a:b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</a:b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on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10</a:t>
            </a:r>
            <a:r>
              <a:rPr lang="de-DE" sz="2800" b="0" baseline="30000" dirty="0" smtClean="0">
                <a:solidFill>
                  <a:srgbClr val="00546E"/>
                </a:solidFill>
                <a:cs typeface="Arial" pitchFamily="34" charset="0"/>
              </a:rPr>
              <a:t>th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Principle</a:t>
            </a:r>
            <a:endParaRPr lang="de-DE" sz="2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 marL="361950" indent="-361950">
              <a:spcBef>
                <a:spcPts val="1200"/>
              </a:spcBef>
              <a:buFont typeface="Arial" pitchFamily="34" charset="0"/>
              <a:buChar char="•"/>
              <a:tabLst>
                <a:tab pos="361950" algn="l"/>
              </a:tabLst>
            </a:pP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Coordination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with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Working Group on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10</a:t>
            </a:r>
            <a:r>
              <a:rPr lang="de-DE" sz="2800" b="0" baseline="3000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Principle</a:t>
            </a:r>
            <a:endParaRPr lang="de-DE" sz="2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 marL="361950" indent="-361950">
              <a:spcBef>
                <a:spcPts val="1200"/>
              </a:spcBef>
              <a:buFont typeface="Arial" pitchFamily="34" charset="0"/>
              <a:buChar char="•"/>
              <a:tabLst>
                <a:tab pos="361950" algn="l"/>
              </a:tabLst>
            </a:pP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Cooperation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with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Local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Networks, e.g. in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context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of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</a:t>
            </a:r>
            <a:r>
              <a:rPr lang="de-DE" sz="2800" b="0" dirty="0" err="1" smtClean="0">
                <a:solidFill>
                  <a:srgbClr val="00546E"/>
                </a:solidFill>
                <a:latin typeface="+mn-lt"/>
                <a:cs typeface="Arial" pitchFamily="34" charset="0"/>
              </a:rPr>
              <a:t>the</a:t>
            </a:r>
            <a:r>
              <a:rPr lang="de-DE" sz="2800" b="0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 Project </a:t>
            </a:r>
            <a:r>
              <a:rPr lang="de-DE" sz="2800" b="0" i="1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„</a:t>
            </a:r>
            <a:r>
              <a:rPr lang="en-US" sz="2800" b="0" i="1" dirty="0" smtClean="0">
                <a:solidFill>
                  <a:srgbClr val="00546E"/>
                </a:solidFill>
                <a:latin typeface="+mn-lt"/>
                <a:cs typeface="Arial" pitchFamily="34" charset="0"/>
              </a:rPr>
              <a:t>Promoting Collective Action through UN Global Compact Local Networks” </a:t>
            </a:r>
            <a:endParaRPr lang="de-DE" sz="2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 marL="361950" indent="-361950">
              <a:spcBef>
                <a:spcPts val="1200"/>
              </a:spcBef>
              <a:tabLst>
                <a:tab pos="361950" algn="l"/>
              </a:tabLst>
            </a:pPr>
            <a:endParaRPr lang="de-DE" sz="2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  <a:p>
            <a:pPr>
              <a:spcBef>
                <a:spcPts val="1200"/>
              </a:spcBef>
              <a:tabLst>
                <a:tab pos="361950" algn="l"/>
              </a:tabLst>
            </a:pPr>
            <a:endParaRPr lang="de-DE" sz="2800" b="0" dirty="0" smtClean="0">
              <a:solidFill>
                <a:srgbClr val="00546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Titel 6"/>
          <p:cNvSpPr txBox="1">
            <a:spLocks/>
          </p:cNvSpPr>
          <p:nvPr/>
        </p:nvSpPr>
        <p:spPr bwMode="auto">
          <a:xfrm>
            <a:off x="238125" y="-219537"/>
            <a:ext cx="86598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0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Cooperation</a:t>
            </a:r>
            <a:r>
              <a:rPr kumimoji="0" lang="de-DE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 </a:t>
            </a:r>
            <a:r>
              <a:rPr kumimoji="0" lang="de-DE" sz="30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within</a:t>
            </a:r>
            <a:r>
              <a:rPr kumimoji="0" lang="de-DE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546E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 UNGC</a:t>
            </a:r>
            <a:endParaRPr kumimoji="0" lang="de-DE" sz="3000" b="0" i="0" u="none" strike="noStrike" kern="0" cap="none" spc="0" normalizeH="0" baseline="0" noProof="0" dirty="0">
              <a:ln>
                <a:noFill/>
              </a:ln>
              <a:solidFill>
                <a:srgbClr val="00546E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CN 2">
  <a:themeElements>
    <a:clrScheme name="GTZ-DE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4B859F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GTZ-DE</Template>
  <TotalTime>0</TotalTime>
  <Words>202</Words>
  <Application>Microsoft Office PowerPoint</Application>
  <PresentationFormat>On-screen Show (4:3)</PresentationFormat>
  <Paragraphs>79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DGCN 2</vt:lpstr>
      <vt:lpstr>PowerPoint Presentation</vt:lpstr>
      <vt:lpstr>Agenda</vt:lpstr>
      <vt:lpstr>PowerPoint Presentation</vt:lpstr>
      <vt:lpstr>Learning: Activities of DGCN</vt:lpstr>
      <vt:lpstr>LEARNING Training on the 10th Principle of the GC</vt:lpstr>
      <vt:lpstr>CoP-Tool</vt:lpstr>
      <vt:lpstr>The Business Case for Collective Action </vt:lpstr>
      <vt:lpstr>Collective Action  Business Integrity Initiative (planning phase)</vt:lpstr>
      <vt:lpstr>PowerPoint Presentation</vt:lpstr>
      <vt:lpstr>PowerPoint Presentation</vt:lpstr>
    </vt:vector>
  </TitlesOfParts>
  <Company>GTZ GmbH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 Ebling</dc:creator>
  <cp:keywords>GTZ-Leerfolie</cp:keywords>
  <cp:lastModifiedBy>Administrator</cp:lastModifiedBy>
  <cp:revision>212</cp:revision>
  <cp:lastPrinted>2005-12-21T12:33:01Z</cp:lastPrinted>
  <dcterms:created xsi:type="dcterms:W3CDTF">2009-08-03T14:07:23Z</dcterms:created>
  <dcterms:modified xsi:type="dcterms:W3CDTF">2012-10-18T06:27:36Z</dcterms:modified>
</cp:coreProperties>
</file>