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6" r:id="rId3"/>
    <p:sldId id="273" r:id="rId4"/>
    <p:sldId id="261" r:id="rId5"/>
    <p:sldId id="274" r:id="rId6"/>
    <p:sldId id="264" r:id="rId7"/>
    <p:sldId id="266" r:id="rId8"/>
    <p:sldId id="268" r:id="rId9"/>
  </p:sldIdLst>
  <p:sldSz cx="9144000" cy="6858000" type="screen4x3"/>
  <p:notesSz cx="6735763" cy="9866313"/>
  <p:defaultTextStyle>
    <a:defPPr>
      <a:defRPr lang="el-GR"/>
    </a:defPPr>
    <a:lvl1pPr marL="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992832F5-EA01-48E5-B403-87E193F50680}">
          <p14:sldIdLst>
            <p14:sldId id="259"/>
            <p14:sldId id="276"/>
            <p14:sldId id="273"/>
            <p14:sldId id="261"/>
          </p14:sldIdLst>
        </p14:section>
        <p14:section name="Conference" id="{087866C3-7028-482C-8D34-6BF5363FBD75}">
          <p14:sldIdLst>
            <p14:sldId id="274"/>
          </p14:sldIdLst>
        </p14:section>
        <p14:section name="Λωρίδα χρόνου" id="{CF24EBA6-C924-424D-AC31-A4B9992A87E0}">
          <p14:sldIdLst>
            <p14:sldId id="264"/>
            <p14:sldId id="266"/>
          </p14:sldIdLst>
        </p14:section>
        <p14:section name="Next Steps" id="{C24C98EC-938D-4034-8DB8-5E8DBF16E3CB}">
          <p14:sldIdLst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8187" autoAdjust="0"/>
  </p:normalViewPr>
  <p:slideViewPr>
    <p:cSldViewPr>
      <p:cViewPr varScale="1">
        <p:scale>
          <a:sx n="69" d="100"/>
          <a:sy n="69" d="100"/>
        </p:scale>
        <p:origin x="-1164" y="-108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lexandros\Documents\GLOBAL_COMPACT\G.C.-&#913;&#928;&#913;&#925;&#932;&#919;&#931;&#917;&#921;&#931;\0_&#917;&#960;&#953;&#955;&#959;&#947;&#942;_&#916;&#961;&#940;&#963;&#949;&#969;&#957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4864649613968644E-2"/>
          <c:y val="3.8469958597292235E-2"/>
          <c:w val="0.91922027953438989"/>
          <c:h val="0.87391767098409567"/>
        </c:manualLayout>
      </c:layout>
      <c:barChart>
        <c:barDir val="bar"/>
        <c:grouping val="clustered"/>
        <c:varyColors val="0"/>
        <c:ser>
          <c:idx val="9"/>
          <c:order val="0"/>
          <c:tx>
            <c:strRef>
              <c:f>'Φύλλο1 (2)'!$S$15</c:f>
              <c:strCache>
                <c:ptCount val="1"/>
                <c:pt idx="0">
                  <c:v>3th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979384299781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(2)'!$S$16</c:f>
              <c:numCache>
                <c:formatCode>0.00</c:formatCode>
                <c:ptCount val="1"/>
                <c:pt idx="0">
                  <c:v>7.0588235294117645</c:v>
                </c:pt>
              </c:numCache>
            </c:numRef>
          </c:val>
        </c:ser>
        <c:ser>
          <c:idx val="8"/>
          <c:order val="1"/>
          <c:tx>
            <c:strRef>
              <c:f>'Φύλλο1 (2)'!$R$15</c:f>
              <c:strCache>
                <c:ptCount val="1"/>
                <c:pt idx="0">
                  <c:v>9th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979384299781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(2)'!$R$16</c:f>
              <c:numCache>
                <c:formatCode>0.00</c:formatCode>
                <c:ptCount val="1"/>
                <c:pt idx="0">
                  <c:v>6.3235294117647056</c:v>
                </c:pt>
              </c:numCache>
            </c:numRef>
          </c:val>
        </c:ser>
        <c:ser>
          <c:idx val="4"/>
          <c:order val="2"/>
          <c:tx>
            <c:strRef>
              <c:f>'Φύλλο1 (2)'!$N$15</c:f>
              <c:strCache>
                <c:ptCount val="1"/>
                <c:pt idx="0">
                  <c:v>8th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8178697109773936E-2"/>
                  <c:y val="6.994537926780406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(2)'!$N$16</c:f>
              <c:numCache>
                <c:formatCode>0.00</c:formatCode>
                <c:ptCount val="1"/>
                <c:pt idx="0">
                  <c:v>5.7941176470588234</c:v>
                </c:pt>
              </c:numCache>
            </c:numRef>
          </c:val>
        </c:ser>
        <c:ser>
          <c:idx val="5"/>
          <c:order val="3"/>
          <c:tx>
            <c:strRef>
              <c:f>'Φύλλο1 (2)'!$O$15</c:f>
              <c:strCache>
                <c:ptCount val="1"/>
                <c:pt idx="0">
                  <c:v>7th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37800714897885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(2)'!$O$16</c:f>
              <c:numCache>
                <c:formatCode>0.00</c:formatCode>
                <c:ptCount val="1"/>
                <c:pt idx="0">
                  <c:v>5.7058823529411766</c:v>
                </c:pt>
              </c:numCache>
            </c:numRef>
          </c:val>
        </c:ser>
        <c:ser>
          <c:idx val="7"/>
          <c:order val="4"/>
          <c:tx>
            <c:strRef>
              <c:f>'Φύλλο1 (2)'!$Q$15</c:f>
              <c:strCache>
                <c:ptCount val="1"/>
                <c:pt idx="0">
                  <c:v>5th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9793842997813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(2)'!$Q$16</c:f>
              <c:numCache>
                <c:formatCode>0.00</c:formatCode>
                <c:ptCount val="1"/>
                <c:pt idx="0">
                  <c:v>5.6764705882352944</c:v>
                </c:pt>
              </c:numCache>
            </c:numRef>
          </c:val>
        </c:ser>
        <c:ser>
          <c:idx val="6"/>
          <c:order val="5"/>
          <c:tx>
            <c:strRef>
              <c:f>'Φύλλο1 (2)'!$P$15</c:f>
              <c:strCache>
                <c:ptCount val="1"/>
                <c:pt idx="0">
                  <c:v>4th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9793842997811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(2)'!$P$16</c:f>
              <c:numCache>
                <c:formatCode>0.00</c:formatCode>
                <c:ptCount val="1"/>
                <c:pt idx="0">
                  <c:v>5.5</c:v>
                </c:pt>
              </c:numCache>
            </c:numRef>
          </c:val>
        </c:ser>
        <c:ser>
          <c:idx val="3"/>
          <c:order val="6"/>
          <c:tx>
            <c:strRef>
              <c:f>'Φύλλο1 (2)'!$M$15</c:f>
              <c:strCache>
                <c:ptCount val="1"/>
                <c:pt idx="0">
                  <c:v>6th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817869710977393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(2)'!$M$16</c:f>
              <c:numCache>
                <c:formatCode>0.00</c:formatCode>
                <c:ptCount val="1"/>
                <c:pt idx="0">
                  <c:v>5.0882352941176467</c:v>
                </c:pt>
              </c:numCache>
            </c:numRef>
          </c:val>
        </c:ser>
        <c:ser>
          <c:idx val="1"/>
          <c:order val="7"/>
          <c:tx>
            <c:strRef>
              <c:f>'Φύλλο1 (2)'!$K$15</c:f>
              <c:strCache>
                <c:ptCount val="1"/>
                <c:pt idx="0">
                  <c:v>1st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158075867979581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(2)'!$K$16</c:f>
              <c:numCache>
                <c:formatCode>0.00</c:formatCode>
                <c:ptCount val="1"/>
                <c:pt idx="0">
                  <c:v>4.2941176470588234</c:v>
                </c:pt>
              </c:numCache>
            </c:numRef>
          </c:val>
        </c:ser>
        <c:ser>
          <c:idx val="2"/>
          <c:order val="8"/>
          <c:tx>
            <c:strRef>
              <c:f>'Φύλλο1 (2)'!$L$15</c:f>
              <c:strCache>
                <c:ptCount val="1"/>
                <c:pt idx="0">
                  <c:v>2nd Principle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9793842997812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(2)'!$L$16</c:f>
              <c:numCache>
                <c:formatCode>0.00</c:formatCode>
                <c:ptCount val="1"/>
                <c:pt idx="0">
                  <c:v>4.2352941176470589</c:v>
                </c:pt>
              </c:numCache>
            </c:numRef>
          </c:val>
        </c:ser>
        <c:ser>
          <c:idx val="0"/>
          <c:order val="9"/>
          <c:tx>
            <c:strRef>
              <c:f>'Φύλλο1 (2)'!$J$15</c:f>
              <c:strCache>
                <c:ptCount val="1"/>
                <c:pt idx="0">
                  <c:v>10th Principle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6.59793842997812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'Φύλλο1 (2)'!$J$16</c:f>
              <c:numCache>
                <c:formatCode>0.00</c:formatCode>
                <c:ptCount val="1"/>
                <c:pt idx="0">
                  <c:v>3.5294117647058822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699968"/>
        <c:axId val="79701504"/>
      </c:barChart>
      <c:catAx>
        <c:axId val="79699968"/>
        <c:scaling>
          <c:orientation val="minMax"/>
        </c:scaling>
        <c:delete val="1"/>
        <c:axPos val="l"/>
        <c:majorTickMark val="out"/>
        <c:minorTickMark val="none"/>
        <c:tickLblPos val="nextTo"/>
        <c:crossAx val="79701504"/>
        <c:crosses val="autoZero"/>
        <c:auto val="1"/>
        <c:lblAlgn val="ctr"/>
        <c:lblOffset val="100"/>
        <c:noMultiLvlLbl val="0"/>
      </c:catAx>
      <c:valAx>
        <c:axId val="79701504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796999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1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2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3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4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5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6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7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8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egendEntry>
        <c:idx val="9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l-GR"/>
          </a:p>
        </c:txPr>
      </c:legendEntry>
      <c:layout>
        <c:manualLayout>
          <c:xMode val="edge"/>
          <c:yMode val="edge"/>
          <c:x val="4.0967962974093886E-2"/>
          <c:y val="9.2866810504474165E-2"/>
          <c:w val="0.1729750866347414"/>
          <c:h val="0.76880160709147005"/>
        </c:manualLayout>
      </c:layout>
      <c:overlay val="0"/>
      <c:txPr>
        <a:bodyPr/>
        <a:lstStyle/>
        <a:p>
          <a:pPr>
            <a:defRPr b="1">
              <a:solidFill>
                <a:schemeClr val="tx1"/>
              </a:solidFill>
            </a:defRPr>
          </a:pPr>
          <a:endParaRPr lang="el-G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318421091218349E-2"/>
          <c:y val="3.5608308605341248E-2"/>
          <c:w val="0.92419066086888391"/>
          <c:h val="0.85736239943300852"/>
        </c:manualLayout>
      </c:layout>
      <c:barChart>
        <c:barDir val="bar"/>
        <c:grouping val="clustered"/>
        <c:varyColors val="0"/>
        <c:ser>
          <c:idx val="10"/>
          <c:order val="0"/>
          <c:tx>
            <c:strRef>
              <c:f>'Graphs-eng'!$Z$16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'Graphs-eng'!$Z$17</c:f>
              <c:numCache>
                <c:formatCode>General</c:formatCode>
                <c:ptCount val="1"/>
              </c:numCache>
            </c:numRef>
          </c:val>
        </c:ser>
        <c:ser>
          <c:idx val="4"/>
          <c:order val="1"/>
          <c:tx>
            <c:strRef>
              <c:f>'Graphs-eng'!$T$16</c:f>
              <c:strCache>
                <c:ptCount val="1"/>
                <c:pt idx="0">
                  <c:v>5. B2B Meetings</c:v>
                </c:pt>
              </c:strCache>
            </c:strRef>
          </c:tx>
          <c:invertIfNegative val="0"/>
          <c:val>
            <c:numRef>
              <c:f>'Graphs-eng'!$T$17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6"/>
          <c:order val="2"/>
          <c:tx>
            <c:strRef>
              <c:f>'Graphs-eng'!$V$16</c:f>
              <c:strCache>
                <c:ptCount val="1"/>
                <c:pt idx="0">
                  <c:v>7. Working groups</c:v>
                </c:pt>
              </c:strCache>
            </c:strRef>
          </c:tx>
          <c:invertIfNegative val="0"/>
          <c:val>
            <c:numRef>
              <c:f>'Graphs-eng'!$V$17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9"/>
          <c:order val="3"/>
          <c:tx>
            <c:strRef>
              <c:f>'Graphs-eng'!$Y$16</c:f>
              <c:strCache>
                <c:ptCount val="1"/>
                <c:pt idx="0">
                  <c:v>10. Newsletter</c:v>
                </c:pt>
              </c:strCache>
            </c:strRef>
          </c:tx>
          <c:invertIfNegative val="0"/>
          <c:val>
            <c:numRef>
              <c:f>'Graphs-eng'!$Y$17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2"/>
          <c:order val="4"/>
          <c:tx>
            <c:strRef>
              <c:f>'Graphs-eng'!$R$16</c:f>
              <c:strCache>
                <c:ptCount val="1"/>
                <c:pt idx="0">
                  <c:v>3. Workshops for the preparation of the COP</c:v>
                </c:pt>
              </c:strCache>
            </c:strRef>
          </c:tx>
          <c:invertIfNegative val="0"/>
          <c:val>
            <c:numRef>
              <c:f>'Graphs-eng'!$R$17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3"/>
          <c:order val="5"/>
          <c:tx>
            <c:strRef>
              <c:f>'Graphs-eng'!$S$16</c:f>
              <c:strCache>
                <c:ptCount val="1"/>
                <c:pt idx="0">
                  <c:v>4. Collaborative actions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val>
            <c:numRef>
              <c:f>'Graphs-eng'!$S$17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8"/>
          <c:order val="6"/>
          <c:tx>
            <c:strRef>
              <c:f>'Graphs-eng'!$X$16</c:f>
              <c:strCache>
                <c:ptCount val="1"/>
                <c:pt idx="0">
                  <c:v>9. Development of tools</c:v>
                </c:pt>
              </c:strCache>
            </c:strRef>
          </c:tx>
          <c:invertIfNegative val="0"/>
          <c:val>
            <c:numRef>
              <c:f>'Graphs-eng'!$X$17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7"/>
          <c:order val="7"/>
          <c:tx>
            <c:strRef>
              <c:f>'Graphs-eng'!$W$16</c:f>
              <c:strCache>
                <c:ptCount val="1"/>
                <c:pt idx="0">
                  <c:v>8. Co-operation with other organisations and the State</c:v>
                </c:pt>
              </c:strCache>
            </c:strRef>
          </c:tx>
          <c:invertIfNegative val="0"/>
          <c:val>
            <c:numRef>
              <c:f>'Graphs-eng'!$W$17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8"/>
          <c:tx>
            <c:strRef>
              <c:f>'Graphs-eng'!$Q$16</c:f>
              <c:strCache>
                <c:ptCount val="1"/>
                <c:pt idx="0">
                  <c:v>2. Workshops for the 10 GC Principles</c:v>
                </c:pt>
              </c:strCache>
            </c:strRef>
          </c:tx>
          <c:invertIfNegative val="0"/>
          <c:val>
            <c:numRef>
              <c:f>'Graphs-eng'!$Q$17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5"/>
          <c:order val="9"/>
          <c:tx>
            <c:strRef>
              <c:f>'Graphs-eng'!$U$16</c:f>
              <c:strCache>
                <c:ptCount val="1"/>
                <c:pt idx="0">
                  <c:v>6. Good Practices</c:v>
                </c:pt>
              </c:strCache>
            </c:strRef>
          </c:tx>
          <c:invertIfNegative val="0"/>
          <c:val>
            <c:numRef>
              <c:f>'Graphs-eng'!$U$17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0"/>
          <c:order val="10"/>
          <c:tx>
            <c:strRef>
              <c:f>'Graphs-eng'!$P$16</c:f>
              <c:strCache>
                <c:ptCount val="1"/>
                <c:pt idx="0">
                  <c:v>1. Better understanding of GC Principles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val>
            <c:numRef>
              <c:f>'Graphs-eng'!$P$17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500608"/>
        <c:axId val="98502144"/>
      </c:barChart>
      <c:catAx>
        <c:axId val="98500608"/>
        <c:scaling>
          <c:orientation val="minMax"/>
        </c:scaling>
        <c:delete val="1"/>
        <c:axPos val="l"/>
        <c:majorTickMark val="out"/>
        <c:minorTickMark val="none"/>
        <c:tickLblPos val="nextTo"/>
        <c:crossAx val="98502144"/>
        <c:crosses val="autoZero"/>
        <c:auto val="1"/>
        <c:lblAlgn val="ctr"/>
        <c:lblOffset val="100"/>
        <c:noMultiLvlLbl val="0"/>
      </c:catAx>
      <c:valAx>
        <c:axId val="985021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8500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8650251214929345E-2"/>
          <c:y val="7.9704994639882926E-2"/>
          <c:w val="0.41708924416079585"/>
          <c:h val="0.77269533782715805"/>
        </c:manualLayout>
      </c:layout>
      <c:overlay val="0"/>
      <c:txPr>
        <a:bodyPr/>
        <a:lstStyle/>
        <a:p>
          <a:pPr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88106-3C7D-4208-ADBD-67A67A4F370C}" type="datetimeFigureOut">
              <a:rPr lang="el-GR" smtClean="0"/>
              <a:t>12/10/2012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A3A1-B01A-4D7E-8B91-07B0674D4D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9385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 latinLnBrk="0">
              <a:defRPr lang="el-GR" sz="1200"/>
            </a:lvl1pPr>
          </a:lstStyle>
          <a:p>
            <a:fld id="{724506C0-3FFE-45A5-803D-9F4FC5464A70}" type="datetimeFigureOut">
              <a:t>12/17/2009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0775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0" tIns="45295" rIns="90590" bIns="45295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590" tIns="45295" rIns="90590" bIns="45295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 latinLnBrk="0">
              <a:defRPr lang="el-GR" sz="1200"/>
            </a:lvl1pPr>
          </a:lstStyle>
          <a:p>
            <a:fld id="{F8646707-6BBD-41A9-B4DF-0C76A73A2D2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84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6238" y="542925"/>
            <a:ext cx="3386137" cy="2540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 lang="el-GR">
                <a:latin typeface="Georgia" pitchFamily="18" charset="0"/>
              </a:defRPr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el-GR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l-GR"/>
              <a:t>Κάντε κλικ για επεξεργασία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7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el-GR" sz="3600" b="0" cap="none">
                <a:latin typeface="Georgia" pitchFamily="18" charset="0"/>
              </a:defRPr>
            </a:lvl1pPr>
          </a:lstStyle>
          <a:p>
            <a:r>
              <a:rPr kumimoji="0" lang="el-GR"/>
              <a:t>Κάντε κλικ για επεξεργασία του στυλ του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lang="el-GR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el-GR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>
                <a:latin typeface="Georgia" pitchFamily="18" charset="0"/>
              </a:defRPr>
            </a:lvl2pPr>
            <a:lvl3pPr eaLnBrk="1" latinLnBrk="0" hangingPunct="1">
              <a:defRPr kumimoji="0" lang="el-GR" sz="2000">
                <a:latin typeface="Georgia" pitchFamily="18" charset="0"/>
              </a:defRPr>
            </a:lvl3pPr>
            <a:lvl4pPr eaLnBrk="1" latinLnBrk="0" hangingPunct="1">
              <a:defRPr kumimoji="0" lang="el-GR" sz="2000">
                <a:latin typeface="Georgia" pitchFamily="18" charset="0"/>
              </a:defRPr>
            </a:lvl4pPr>
            <a:lvl5pPr eaLnBrk="1" latinLnBrk="0" hangingPunct="1">
              <a:defRPr kumimoji="0" lang="el-GR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l-GR" sz="2400"/>
            </a:lvl1pPr>
            <a:lvl2pPr eaLnBrk="1" latinLnBrk="0" hangingPunct="1">
              <a:defRPr kumimoji="0" lang="el-GR" sz="2000"/>
            </a:lvl2pPr>
            <a:lvl3pPr eaLnBrk="1" latinLnBrk="0" hangingPunct="1">
              <a:defRPr kumimoji="0" lang="el-GR" sz="1800"/>
            </a:lvl3pPr>
            <a:lvl4pPr eaLnBrk="1" latinLnBrk="0" hangingPunct="1">
              <a:defRPr kumimoji="0" lang="el-GR" sz="1600"/>
            </a:lvl4pPr>
            <a:lvl5pPr eaLnBrk="1" latinLnBrk="0" hangingPunct="1">
              <a:defRPr kumimoji="0" lang="el-GR" sz="1600"/>
            </a:lvl5pPr>
            <a:lvl6pPr eaLnBrk="1" latinLnBrk="0" hangingPunct="1">
              <a:defRPr kumimoji="0" lang="el-GR" sz="1800"/>
            </a:lvl6pPr>
            <a:lvl7pPr eaLnBrk="1" latinLnBrk="0" hangingPunct="1">
              <a:defRPr kumimoji="0" lang="el-GR" sz="1800"/>
            </a:lvl7pPr>
            <a:lvl8pPr eaLnBrk="1" latinLnBrk="0" hangingPunct="1">
              <a:defRPr kumimoji="0" lang="el-GR" sz="1800"/>
            </a:lvl8pPr>
            <a:lvl9pPr eaLnBrk="1" latinLnBrk="0" hangingPunct="1">
              <a:defRPr kumimoji="0" lang="el-GR" sz="18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l-GR" sz="2400"/>
            </a:lvl1pPr>
            <a:lvl2pPr eaLnBrk="1" latinLnBrk="0" hangingPunct="1">
              <a:defRPr kumimoji="0" lang="el-GR" sz="2000"/>
            </a:lvl2pPr>
            <a:lvl3pPr eaLnBrk="1" latinLnBrk="0" hangingPunct="1">
              <a:defRPr kumimoji="0" lang="el-GR" sz="1800"/>
            </a:lvl3pPr>
            <a:lvl4pPr eaLnBrk="1" latinLnBrk="0" hangingPunct="1">
              <a:defRPr kumimoji="0" lang="el-GR" sz="1600"/>
            </a:lvl4pPr>
            <a:lvl5pPr eaLnBrk="1" latinLnBrk="0" hangingPunct="1">
              <a:defRPr kumimoji="0" lang="el-GR" sz="1600"/>
            </a:lvl5pPr>
            <a:lvl6pPr eaLnBrk="1" latinLnBrk="0" hangingPunct="1">
              <a:defRPr kumimoji="0" lang="el-GR" sz="1800"/>
            </a:lvl6pPr>
            <a:lvl7pPr eaLnBrk="1" latinLnBrk="0" hangingPunct="1">
              <a:defRPr kumimoji="0" lang="el-GR" sz="1800"/>
            </a:lvl7pPr>
            <a:lvl8pPr eaLnBrk="1" latinLnBrk="0" hangingPunct="1">
              <a:defRPr kumimoji="0" lang="el-GR" sz="1800"/>
            </a:lvl8pPr>
            <a:lvl9pPr eaLnBrk="1" latinLnBrk="0" hangingPunct="1">
              <a:defRPr kumimoji="0" lang="el-GR" sz="18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 lang="el-GR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el-GR" sz="2000" b="1"/>
            </a:lvl1pPr>
            <a:lvl2pPr marL="457200" indent="0" eaLnBrk="1" latinLnBrk="0" hangingPunct="1">
              <a:buNone/>
              <a:defRPr kumimoji="0" lang="el-GR" sz="2000" b="1"/>
            </a:lvl2pPr>
            <a:lvl3pPr marL="914400" indent="0" eaLnBrk="1" latinLnBrk="0" hangingPunct="1">
              <a:buNone/>
              <a:defRPr kumimoji="0" lang="el-GR" sz="1800" b="1"/>
            </a:lvl3pPr>
            <a:lvl4pPr marL="1371600" indent="0" eaLnBrk="1" latinLnBrk="0" hangingPunct="1">
              <a:buNone/>
              <a:defRPr kumimoji="0" lang="el-GR" sz="1600" b="1"/>
            </a:lvl4pPr>
            <a:lvl5pPr marL="1828800" indent="0" eaLnBrk="1" latinLnBrk="0" hangingPunct="1">
              <a:buNone/>
              <a:defRPr kumimoji="0" lang="el-GR" sz="1600" b="1"/>
            </a:lvl5pPr>
            <a:lvl6pPr marL="2286000" indent="0" eaLnBrk="1" latinLnBrk="0" hangingPunct="1">
              <a:buNone/>
              <a:defRPr kumimoji="0" lang="el-GR" sz="1600" b="1"/>
            </a:lvl6pPr>
            <a:lvl7pPr marL="2743200" indent="0" eaLnBrk="1" latinLnBrk="0" hangingPunct="1">
              <a:buNone/>
              <a:defRPr kumimoji="0" lang="el-GR" sz="1600" b="1"/>
            </a:lvl7pPr>
            <a:lvl8pPr marL="3200400" indent="0" eaLnBrk="1" latinLnBrk="0" hangingPunct="1">
              <a:buNone/>
              <a:defRPr kumimoji="0" lang="el-GR" sz="1600" b="1"/>
            </a:lvl8pPr>
            <a:lvl9pPr marL="3657600" indent="0" eaLnBrk="1" latinLnBrk="0" hangingPunct="1">
              <a:buNone/>
              <a:defRPr kumimoji="0" lang="el-GR" sz="1600" b="1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el-GR" sz="2000"/>
            </a:lvl1pPr>
            <a:lvl2pPr eaLnBrk="1" latinLnBrk="0" hangingPunct="1">
              <a:defRPr kumimoji="0" lang="el-GR" sz="1800"/>
            </a:lvl2pPr>
            <a:lvl3pPr eaLnBrk="1" latinLnBrk="0" hangingPunct="1">
              <a:defRPr kumimoji="0" lang="el-GR" sz="1600"/>
            </a:lvl3pPr>
            <a:lvl4pPr eaLnBrk="1" latinLnBrk="0" hangingPunct="1">
              <a:defRPr kumimoji="0" lang="el-GR" sz="1400"/>
            </a:lvl4pPr>
            <a:lvl5pPr eaLnBrk="1" latinLnBrk="0" hangingPunct="1">
              <a:defRPr kumimoji="0" lang="el-GR" sz="1400"/>
            </a:lvl5pPr>
            <a:lvl6pPr eaLnBrk="1" latinLnBrk="0" hangingPunct="1">
              <a:defRPr kumimoji="0" lang="el-GR" sz="1600"/>
            </a:lvl6pPr>
            <a:lvl7pPr eaLnBrk="1" latinLnBrk="0" hangingPunct="1">
              <a:defRPr kumimoji="0" lang="el-GR" sz="1600"/>
            </a:lvl7pPr>
            <a:lvl8pPr eaLnBrk="1" latinLnBrk="0" hangingPunct="1">
              <a:defRPr kumimoji="0" lang="el-GR" sz="1600"/>
            </a:lvl8pPr>
            <a:lvl9pPr eaLnBrk="1" latinLnBrk="0" hangingPunct="1">
              <a:defRPr kumimoji="0" lang="el-GR" sz="16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el-GR" sz="2000" b="1"/>
            </a:lvl1pPr>
            <a:lvl2pPr marL="457200" indent="0" eaLnBrk="1" latinLnBrk="0" hangingPunct="1">
              <a:buNone/>
              <a:defRPr kumimoji="0" lang="el-GR" sz="2000" b="1"/>
            </a:lvl2pPr>
            <a:lvl3pPr marL="914400" indent="0" eaLnBrk="1" latinLnBrk="0" hangingPunct="1">
              <a:buNone/>
              <a:defRPr kumimoji="0" lang="el-GR" sz="1800" b="1"/>
            </a:lvl3pPr>
            <a:lvl4pPr marL="1371600" indent="0" eaLnBrk="1" latinLnBrk="0" hangingPunct="1">
              <a:buNone/>
              <a:defRPr kumimoji="0" lang="el-GR" sz="1600" b="1"/>
            </a:lvl4pPr>
            <a:lvl5pPr marL="1828800" indent="0" eaLnBrk="1" latinLnBrk="0" hangingPunct="1">
              <a:buNone/>
              <a:defRPr kumimoji="0" lang="el-GR" sz="1600" b="1"/>
            </a:lvl5pPr>
            <a:lvl6pPr marL="2286000" indent="0" eaLnBrk="1" latinLnBrk="0" hangingPunct="1">
              <a:buNone/>
              <a:defRPr kumimoji="0" lang="el-GR" sz="1600" b="1"/>
            </a:lvl6pPr>
            <a:lvl7pPr marL="2743200" indent="0" eaLnBrk="1" latinLnBrk="0" hangingPunct="1">
              <a:buNone/>
              <a:defRPr kumimoji="0" lang="el-GR" sz="1600" b="1"/>
            </a:lvl7pPr>
            <a:lvl8pPr marL="3200400" indent="0" eaLnBrk="1" latinLnBrk="0" hangingPunct="1">
              <a:buNone/>
              <a:defRPr kumimoji="0" lang="el-GR" sz="1600" b="1"/>
            </a:lvl8pPr>
            <a:lvl9pPr marL="3657600" indent="0" eaLnBrk="1" latinLnBrk="0" hangingPunct="1">
              <a:buNone/>
              <a:defRPr kumimoji="0" lang="el-GR" sz="1600" b="1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el-GR" sz="2000"/>
            </a:lvl1pPr>
            <a:lvl2pPr eaLnBrk="1" latinLnBrk="0" hangingPunct="1">
              <a:defRPr kumimoji="0" lang="el-GR" sz="1800"/>
            </a:lvl2pPr>
            <a:lvl3pPr eaLnBrk="1" latinLnBrk="0" hangingPunct="1">
              <a:defRPr kumimoji="0" lang="el-GR" sz="1600"/>
            </a:lvl3pPr>
            <a:lvl4pPr eaLnBrk="1" latinLnBrk="0" hangingPunct="1">
              <a:defRPr kumimoji="0" lang="el-GR" sz="1400"/>
            </a:lvl4pPr>
            <a:lvl5pPr eaLnBrk="1" latinLnBrk="0" hangingPunct="1">
              <a:defRPr kumimoji="0" lang="el-GR" sz="1400"/>
            </a:lvl5pPr>
            <a:lvl6pPr eaLnBrk="1" latinLnBrk="0" hangingPunct="1">
              <a:defRPr kumimoji="0" lang="el-GR" sz="1600"/>
            </a:lvl6pPr>
            <a:lvl7pPr eaLnBrk="1" latinLnBrk="0" hangingPunct="1">
              <a:defRPr kumimoji="0" lang="el-GR" sz="1600"/>
            </a:lvl7pPr>
            <a:lvl8pPr eaLnBrk="1" latinLnBrk="0" hangingPunct="1">
              <a:defRPr kumimoji="0" lang="el-GR" sz="1600"/>
            </a:lvl8pPr>
            <a:lvl9pPr eaLnBrk="1" latinLnBrk="0" hangingPunct="1">
              <a:defRPr kumimoji="0" lang="el-GR" sz="16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el-GR" sz="2800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lang="el-GR" sz="2000" b="1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lang="el-GR" sz="2800"/>
            </a:lvl1pPr>
            <a:lvl2pPr eaLnBrk="1" latinLnBrk="0" hangingPunct="1">
              <a:defRPr kumimoji="0" lang="el-GR" sz="2400"/>
            </a:lvl2pPr>
            <a:lvl3pPr eaLnBrk="1" latinLnBrk="0" hangingPunct="1">
              <a:defRPr kumimoji="0" lang="el-GR" sz="2000"/>
            </a:lvl3pPr>
            <a:lvl4pPr eaLnBrk="1" latinLnBrk="0" hangingPunct="1">
              <a:defRPr kumimoji="0" lang="el-GR" sz="1800"/>
            </a:lvl4pPr>
            <a:lvl5pPr eaLnBrk="1" latinLnBrk="0" hangingPunct="1">
              <a:defRPr kumimoji="0" lang="el-GR" sz="1800"/>
            </a:lvl5pPr>
            <a:lvl6pPr eaLnBrk="1" latinLnBrk="0" hangingPunct="1">
              <a:defRPr kumimoji="0" lang="el-GR" sz="2000"/>
            </a:lvl6pPr>
            <a:lvl7pPr eaLnBrk="1" latinLnBrk="0" hangingPunct="1">
              <a:defRPr kumimoji="0" lang="el-GR" sz="2000"/>
            </a:lvl7pPr>
            <a:lvl8pPr eaLnBrk="1" latinLnBrk="0" hangingPunct="1">
              <a:defRPr kumimoji="0" lang="el-GR" sz="2000"/>
            </a:lvl8pPr>
            <a:lvl9pPr eaLnBrk="1" latinLnBrk="0" hangingPunct="1">
              <a:defRPr kumimoji="0" lang="el-GR" sz="20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lang="el-GR" sz="1400"/>
            </a:lvl1pPr>
            <a:lvl2pPr marL="457200" indent="0" eaLnBrk="1" latinLnBrk="0" hangingPunct="1">
              <a:buNone/>
              <a:defRPr kumimoji="0" lang="el-GR" sz="1200"/>
            </a:lvl2pPr>
            <a:lvl3pPr marL="914400" indent="0" eaLnBrk="1" latinLnBrk="0" hangingPunct="1">
              <a:buNone/>
              <a:defRPr kumimoji="0" lang="el-GR" sz="1000"/>
            </a:lvl3pPr>
            <a:lvl4pPr marL="1371600" indent="0" eaLnBrk="1" latinLnBrk="0" hangingPunct="1">
              <a:buNone/>
              <a:defRPr kumimoji="0" lang="el-GR" sz="900"/>
            </a:lvl4pPr>
            <a:lvl5pPr marL="1828800" indent="0" eaLnBrk="1" latinLnBrk="0" hangingPunct="1">
              <a:buNone/>
              <a:defRPr kumimoji="0" lang="el-GR" sz="900"/>
            </a:lvl5pPr>
            <a:lvl6pPr marL="2286000" indent="0" eaLnBrk="1" latinLnBrk="0" hangingPunct="1">
              <a:buNone/>
              <a:defRPr kumimoji="0" lang="el-GR" sz="900"/>
            </a:lvl6pPr>
            <a:lvl7pPr marL="2743200" indent="0" eaLnBrk="1" latinLnBrk="0" hangingPunct="1">
              <a:buNone/>
              <a:defRPr kumimoji="0" lang="el-GR" sz="900"/>
            </a:lvl7pPr>
            <a:lvl8pPr marL="3200400" indent="0" eaLnBrk="1" latinLnBrk="0" hangingPunct="1">
              <a:buNone/>
              <a:defRPr kumimoji="0" lang="el-GR" sz="900"/>
            </a:lvl8pPr>
            <a:lvl9pPr marL="3657600" indent="0" eaLnBrk="1" latinLnBrk="0" hangingPunct="1">
              <a:buNone/>
              <a:defRPr kumimoji="0" lang="el-GR" sz="9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el-GR" sz="2000" b="1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el-GR" sz="3200"/>
            </a:lvl1pPr>
            <a:lvl2pPr marL="457200" indent="0" eaLnBrk="1" latinLnBrk="0" hangingPunct="1">
              <a:buNone/>
              <a:defRPr kumimoji="0" lang="el-GR" sz="2800"/>
            </a:lvl2pPr>
            <a:lvl3pPr marL="914400" indent="0" eaLnBrk="1" latinLnBrk="0" hangingPunct="1">
              <a:buNone/>
              <a:defRPr kumimoji="0" lang="el-GR" sz="2400"/>
            </a:lvl3pPr>
            <a:lvl4pPr marL="1371600" indent="0" eaLnBrk="1" latinLnBrk="0" hangingPunct="1">
              <a:buNone/>
              <a:defRPr kumimoji="0" lang="el-GR" sz="2000"/>
            </a:lvl4pPr>
            <a:lvl5pPr marL="1828800" indent="0" eaLnBrk="1" latinLnBrk="0" hangingPunct="1">
              <a:buNone/>
              <a:defRPr kumimoji="0" lang="el-GR" sz="2000"/>
            </a:lvl5pPr>
            <a:lvl6pPr marL="2286000" indent="0" eaLnBrk="1" latinLnBrk="0" hangingPunct="1">
              <a:buNone/>
              <a:defRPr kumimoji="0" lang="el-GR" sz="2000"/>
            </a:lvl6pPr>
            <a:lvl7pPr marL="2743200" indent="0" eaLnBrk="1" latinLnBrk="0" hangingPunct="1">
              <a:buNone/>
              <a:defRPr kumimoji="0" lang="el-GR" sz="2000"/>
            </a:lvl7pPr>
            <a:lvl8pPr marL="3200400" indent="0" eaLnBrk="1" latinLnBrk="0" hangingPunct="1">
              <a:buNone/>
              <a:defRPr kumimoji="0" lang="el-GR" sz="2000"/>
            </a:lvl8pPr>
            <a:lvl9pPr marL="3657600" indent="0" eaLnBrk="1" latinLnBrk="0" hangingPunct="1">
              <a:buNone/>
              <a:defRPr kumimoji="0" lang="el-GR" sz="2000"/>
            </a:lvl9pPr>
          </a:lstStyle>
          <a:p>
            <a:pPr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el-GR" sz="1400"/>
            </a:lvl1pPr>
            <a:lvl2pPr marL="457200" indent="0" eaLnBrk="1" latinLnBrk="0" hangingPunct="1">
              <a:buNone/>
              <a:defRPr kumimoji="0" lang="el-GR" sz="1200"/>
            </a:lvl2pPr>
            <a:lvl3pPr marL="914400" indent="0" eaLnBrk="1" latinLnBrk="0" hangingPunct="1">
              <a:buNone/>
              <a:defRPr kumimoji="0" lang="el-GR" sz="1000"/>
            </a:lvl3pPr>
            <a:lvl4pPr marL="1371600" indent="0" eaLnBrk="1" latinLnBrk="0" hangingPunct="1">
              <a:buNone/>
              <a:defRPr kumimoji="0" lang="el-GR" sz="900"/>
            </a:lvl4pPr>
            <a:lvl5pPr marL="1828800" indent="0" eaLnBrk="1" latinLnBrk="0" hangingPunct="1">
              <a:buNone/>
              <a:defRPr kumimoji="0" lang="el-GR" sz="900"/>
            </a:lvl5pPr>
            <a:lvl6pPr marL="2286000" indent="0" eaLnBrk="1" latinLnBrk="0" hangingPunct="1">
              <a:buNone/>
              <a:defRPr kumimoji="0" lang="el-GR" sz="900"/>
            </a:lvl6pPr>
            <a:lvl7pPr marL="2743200" indent="0" eaLnBrk="1" latinLnBrk="0" hangingPunct="1">
              <a:buNone/>
              <a:defRPr kumimoji="0" lang="el-GR" sz="900"/>
            </a:lvl7pPr>
            <a:lvl8pPr marL="3200400" indent="0" eaLnBrk="1" latinLnBrk="0" hangingPunct="1">
              <a:buNone/>
              <a:defRPr kumimoji="0" lang="el-GR" sz="900"/>
            </a:lvl8pPr>
            <a:lvl9pPr marL="3657600" indent="0" eaLnBrk="1" latinLnBrk="0" hangingPunct="1">
              <a:buNone/>
              <a:defRPr kumimoji="0" lang="el-GR" sz="9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l-GR" smtClean="0"/>
              <a:t>Στυλ κύριου τίτλου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‹#›</a:t>
            </a:fld>
            <a:endParaRPr kumimoji="0" lang="el-G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l-GR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l-GR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el-GR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l-GR"/>
      </a:defPPr>
      <a:lvl1pPr marL="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10.jpe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23528" y="5301208"/>
            <a:ext cx="5275052" cy="12954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Dimitris Papadopoulos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October 2012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GCLN Meeting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Belgrade - Serbia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184576" cy="1044225"/>
          </a:xfrm>
          <a:prstGeom prst="rect">
            <a:avLst/>
          </a:prstGeom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1</a:t>
            </a:fld>
            <a:endParaRPr kumimoji="0" lang="el-GR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2</a:t>
            </a:fld>
            <a:endParaRPr kumimoji="0" lang="el-GR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09967" y="2123435"/>
            <a:ext cx="5149258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Objectives: 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To analyse in depth the 10 principles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To identify common challenges and how these are best addressed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To exchange views, ideas and best practices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To explore possibilities of collaboration in other areas</a:t>
            </a:r>
            <a:endParaRPr lang="en-US" dirty="0" smtClean="0">
              <a:latin typeface="Calibri" pitchFamily="34" charset="0"/>
              <a:ea typeface="Arial"/>
              <a:cs typeface="Calibri" pitchFamily="34" charset="0"/>
            </a:endParaRPr>
          </a:p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en-US" dirty="0" smtClean="0">
              <a:latin typeface="Calibri" pitchFamily="34" charset="0"/>
              <a:ea typeface="Arial"/>
              <a:cs typeface="Calibri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\\Alexandros-pc\backup\KOINA_EGGRAFA\GLOBAL_COMPACT_LOCAL_NETWORKS\3FEB2012\ΕΙΚΑΣΤΙΚΑ\SOUTHEAST_LOGO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45833"/>
            <a:ext cx="32004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483768" y="891936"/>
            <a:ext cx="4648200" cy="4983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l-GR" sz="3600" b="0" kern="1200" cap="none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SEE Training &amp; Sharing Forum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3115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181" y="1046343"/>
            <a:ext cx="4648200" cy="49837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SEE Training &amp; Sharing Forum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Conference</a:t>
            </a:r>
            <a:endParaRPr lang="el-GR" sz="24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5174" y="5229200"/>
            <a:ext cx="4464498" cy="720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Participation: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More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than 90 business executives and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organizations</a:t>
            </a:r>
            <a:endParaRPr lang="el-GR" dirty="0">
              <a:latin typeface="Calibri" pitchFamily="34" charset="0"/>
              <a:ea typeface="Arial"/>
              <a:cs typeface="Calibri" pitchFamily="34" charset="0"/>
            </a:endParaRPr>
          </a:p>
          <a:p>
            <a:pPr marL="0" indent="0">
              <a:buNone/>
            </a:pP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\\Alexandros-pc\backup\KOINA_EGGRAFA\GLOBAL_COMPACT_LOCAL_NETWORKS\3FEB2012\ΕΙΚΑΣΤΙΚΑ\SOUTHEAST_LOGO_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213" y="2344475"/>
            <a:ext cx="32004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233202" y="4374654"/>
            <a:ext cx="5328592" cy="782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Objective: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To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promote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the respect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for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Human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Rights and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enhance the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ight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A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gainst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C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orruption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. 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1519" y="6021288"/>
            <a:ext cx="604867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Support: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UN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Global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Compact and other organisations, </a:t>
            </a:r>
            <a:b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</a:b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3</a:t>
            </a:fld>
            <a:endParaRPr kumimoji="0" lang="el-GR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86838" y="2204864"/>
            <a:ext cx="615737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Title: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South-East Europe Global Compact Local Networks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2012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Meeting: Human Rights and Anti-corruption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51520" y="3140968"/>
            <a:ext cx="4464498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Date: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February 3</a:t>
            </a:r>
            <a:r>
              <a:rPr lang="en-US" baseline="30000" dirty="0" smtClean="0">
                <a:latin typeface="Calibri" pitchFamily="34" charset="0"/>
                <a:ea typeface="Arial"/>
                <a:cs typeface="Calibri" pitchFamily="34" charset="0"/>
              </a:rPr>
              <a:t>rd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. 2012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251518" y="3717032"/>
            <a:ext cx="4464498" cy="43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Place: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Thessaloniki - Greece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3" y="692696"/>
            <a:ext cx="2592288" cy="5221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12546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628800"/>
            <a:ext cx="5688632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HUMAN RIGHTS</a:t>
            </a: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ANTI-CORRUPTION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RIO+20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Main Speakers: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600" u="sng" dirty="0" smtClean="0">
                <a:latin typeface="Calibri" pitchFamily="34" charset="0"/>
                <a:cs typeface="Calibri" pitchFamily="34" charset="0"/>
              </a:rPr>
              <a:t>Dimitris </a:t>
            </a:r>
            <a:r>
              <a:rPr lang="en-US" sz="1600" u="sng" dirty="0" err="1">
                <a:latin typeface="Calibri" pitchFamily="34" charset="0"/>
                <a:cs typeface="Calibri" pitchFamily="34" charset="0"/>
              </a:rPr>
              <a:t>Vlassis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Chief, Corruption and Economic Crime Branch, United Nations Office on Drugs and Crime (UNODC)</a:t>
            </a:r>
          </a:p>
          <a:p>
            <a:pPr marL="0" indent="0">
              <a:buNone/>
            </a:pPr>
            <a:r>
              <a:rPr lang="en-US" sz="1600" u="sng" dirty="0" smtClean="0">
                <a:latin typeface="Calibri" pitchFamily="34" charset="0"/>
                <a:cs typeface="Calibri" pitchFamily="34" charset="0"/>
              </a:rPr>
              <a:t>Sune </a:t>
            </a:r>
            <a:r>
              <a:rPr lang="en-US" sz="1600" u="sng" dirty="0">
                <a:latin typeface="Calibri" pitchFamily="34" charset="0"/>
                <a:cs typeface="Calibri" pitchFamily="34" charset="0"/>
              </a:rPr>
              <a:t>Skadegaard Thorsen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CEO Global CSR</a:t>
            </a:r>
          </a:p>
          <a:p>
            <a:pPr marL="0" indent="0">
              <a:buNone/>
            </a:pPr>
            <a:r>
              <a:rPr lang="en-US" sz="1600" u="sng" dirty="0" err="1" smtClean="0">
                <a:latin typeface="Calibri" pitchFamily="34" charset="0"/>
                <a:cs typeface="Calibri" pitchFamily="34" charset="0"/>
              </a:rPr>
              <a:t>Bérangère</a:t>
            </a:r>
            <a:r>
              <a:rPr lang="en-US" sz="1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u="sng" dirty="0">
                <a:latin typeface="Calibri" pitchFamily="34" charset="0"/>
                <a:cs typeface="Calibri" pitchFamily="34" charset="0"/>
              </a:rPr>
              <a:t>Magarinos-Ruchat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Chairperson, Global Compact Network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Switzerland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\\Alexandros-pc\backup\KOINA_EGGRAFA\GLOBAL_COMPACT_LOCAL_NETWORKS\3FEB2012\ΕΙΚΑΣΤΙΚΑ\SOUTHEAST_LOGO_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44824"/>
            <a:ext cx="32004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4</a:t>
            </a:fld>
            <a:endParaRPr kumimoji="0"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3" y="692696"/>
            <a:ext cx="2592288" cy="52211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21893" y="1772816"/>
            <a:ext cx="4648200" cy="49837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l-GR"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Three thematic topics: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4648200" cy="49837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SEE Training &amp; Sharing Forum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Conference</a:t>
            </a:r>
            <a:endParaRPr lang="el-GR" sz="24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5363" y="2348880"/>
            <a:ext cx="5607171" cy="10081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Participants: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Networks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of Albania, Bulgaria, Greece, Kosovo,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Macedonia, </a:t>
            </a:r>
            <a:r>
              <a:rPr lang="en-US" dirty="0">
                <a:latin typeface="Calibri" pitchFamily="34" charset="0"/>
                <a:ea typeface="Arial"/>
                <a:cs typeface="Calibri" pitchFamily="34" charset="0"/>
              </a:rPr>
              <a:t>Romania and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Serbia. 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\\Alexandros-pc\backup\KOINA_EGGRAFA\GLOBAL_COMPACT_LOCAL_NETWORKS\3FEB2012\ΕΙΚΑΣΤΙΚΑ\SOUTHEAST_LOGO_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32004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5</a:t>
            </a:fld>
            <a:endParaRPr kumimoji="0" lang="el-GR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06917" y="3284984"/>
            <a:ext cx="5301188" cy="2086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Decisions: </a:t>
            </a:r>
            <a:endParaRPr lang="en-US" b="1" dirty="0">
              <a:latin typeface="Calibri" pitchFamily="34" charset="0"/>
              <a:ea typeface="Arial"/>
              <a:cs typeface="Calibri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1800" dirty="0" smtClean="0">
                <a:latin typeface="Calibri" pitchFamily="34" charset="0"/>
                <a:ea typeface="Arial"/>
                <a:cs typeface="Calibri" pitchFamily="34" charset="0"/>
              </a:rPr>
              <a:t>To exchange any existing tools on GC &amp; CSR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1800" dirty="0" smtClean="0">
                <a:latin typeface="Calibri" pitchFamily="34" charset="0"/>
                <a:ea typeface="Arial"/>
                <a:cs typeface="Calibri" pitchFamily="34" charset="0"/>
              </a:rPr>
              <a:t>To identify common members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1800" dirty="0" smtClean="0">
                <a:latin typeface="Calibri" pitchFamily="34" charset="0"/>
                <a:ea typeface="Arial"/>
                <a:cs typeface="Calibri" pitchFamily="34" charset="0"/>
              </a:rPr>
              <a:t>To explore opportunities for common activities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1800" dirty="0" smtClean="0">
                <a:latin typeface="Calibri" pitchFamily="34" charset="0"/>
                <a:ea typeface="Arial"/>
                <a:cs typeface="Calibri" pitchFamily="34" charset="0"/>
              </a:rPr>
              <a:t>To have regular contacts through teleconferences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1800" dirty="0" smtClean="0">
                <a:latin typeface="Calibri" pitchFamily="34" charset="0"/>
                <a:ea typeface="Arial"/>
                <a:cs typeface="Calibri" pitchFamily="34" charset="0"/>
              </a:rPr>
              <a:t>To hold an annual meeting in the Training &amp; Sharing format</a:t>
            </a: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3" y="692696"/>
            <a:ext cx="2592288" cy="52211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11760" y="1214809"/>
            <a:ext cx="4648200" cy="49837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SEE Training &amp; Sharing Forum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Meeting</a:t>
            </a:r>
            <a:endParaRPr lang="el-GR" sz="24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7243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24744"/>
            <a:ext cx="8229600" cy="792088"/>
          </a:xfrm>
        </p:spPr>
        <p:txBody>
          <a:bodyPr anchor="t"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Classification of </a:t>
            </a: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10 </a:t>
            </a: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Principles </a:t>
            </a:r>
            <a:b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according to the existing environment</a:t>
            </a:r>
            <a:endParaRPr lang="en-US" sz="25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00" y="3276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6591300" y="6379099"/>
            <a:ext cx="2133600" cy="365125"/>
          </a:xfrm>
        </p:spPr>
        <p:txBody>
          <a:bodyPr/>
          <a:lstStyle/>
          <a:p>
            <a:fld id="{515FC477-0A05-4F3E-8EE9-E015C9089D56}" type="slidenum">
              <a:rPr lang="el-GR" smtClean="0"/>
              <a:t>6</a:t>
            </a:fld>
            <a:endParaRPr kumimoji="0" lang="el-GR"/>
          </a:p>
        </p:txBody>
      </p:sp>
      <p:graphicFrame>
        <p:nvGraphicFramePr>
          <p:cNvPr id="8" name="Γράφημα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268022"/>
              </p:ext>
            </p:extLst>
          </p:nvPr>
        </p:nvGraphicFramePr>
        <p:xfrm>
          <a:off x="467544" y="1700808"/>
          <a:ext cx="82192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ontent Placeholder 4"/>
          <p:cNvSpPr txBox="1">
            <a:spLocks/>
          </p:cNvSpPr>
          <p:nvPr/>
        </p:nvSpPr>
        <p:spPr>
          <a:xfrm>
            <a:off x="1187623" y="6264696"/>
            <a:ext cx="6048673" cy="4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l-GR"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l-GR"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</a:rPr>
              <a:t>=High importance 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  <a:sym typeface="Wingdings" pitchFamily="2" charset="2"/>
              </a:rPr>
              <a:t> </a:t>
            </a:r>
            <a:r>
              <a:rPr lang="en-US" b="1" dirty="0" smtClean="0">
                <a:latin typeface="Calibri" pitchFamily="34" charset="0"/>
                <a:ea typeface="Arial"/>
                <a:cs typeface="Calibri" pitchFamily="34" charset="0"/>
                <a:sym typeface="Wingdings" pitchFamily="2" charset="2"/>
              </a:rPr>
              <a:t>10</a:t>
            </a:r>
            <a:r>
              <a:rPr lang="en-US" dirty="0" smtClean="0">
                <a:latin typeface="Calibri" pitchFamily="34" charset="0"/>
                <a:ea typeface="Arial"/>
                <a:cs typeface="Calibri" pitchFamily="34" charset="0"/>
                <a:sym typeface="Wingdings" pitchFamily="2" charset="2"/>
              </a:rPr>
              <a:t>=Non important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3" y="692696"/>
            <a:ext cx="2592288" cy="522113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777092" y="592963"/>
            <a:ext cx="3744416" cy="498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l-GR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Annual General Meeting 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1600" y="1340768"/>
            <a:ext cx="7355904" cy="426368"/>
          </a:xfrm>
        </p:spPr>
        <p:txBody>
          <a:bodyPr anchor="t"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Classification of future </a:t>
            </a: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actions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7</a:t>
            </a:fld>
            <a:endParaRPr kumimoji="0"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3" y="692696"/>
            <a:ext cx="2592288" cy="52211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771800" y="721872"/>
            <a:ext cx="3744416" cy="498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l-GR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Annual General Meeting 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Γράφημα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164034"/>
              </p:ext>
            </p:extLst>
          </p:nvPr>
        </p:nvGraphicFramePr>
        <p:xfrm>
          <a:off x="143000" y="1988840"/>
          <a:ext cx="8749480" cy="465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10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963496"/>
              </p:ext>
            </p:extLst>
          </p:nvPr>
        </p:nvGraphicFramePr>
        <p:xfrm>
          <a:off x="35496" y="836613"/>
          <a:ext cx="9073008" cy="5697541"/>
        </p:xfrm>
        <a:graphic>
          <a:graphicData uri="http://schemas.openxmlformats.org/drawingml/2006/table">
            <a:tbl>
              <a:tblPr/>
              <a:tblGrid>
                <a:gridCol w="208264"/>
                <a:gridCol w="1101299"/>
                <a:gridCol w="922685"/>
                <a:gridCol w="648072"/>
                <a:gridCol w="1041218"/>
                <a:gridCol w="975006"/>
                <a:gridCol w="720080"/>
                <a:gridCol w="936104"/>
                <a:gridCol w="864096"/>
                <a:gridCol w="936104"/>
                <a:gridCol w="720080"/>
              </a:tblGrid>
              <a:tr h="640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Areas of activity</a:t>
                      </a:r>
                      <a:endParaRPr kumimoji="0" lang="el-G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40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UNDERSTANDING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INCLUSION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COOPERATION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40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Information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Training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Dissemination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Commitment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Synergy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Collaboration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Networking</a:t>
                      </a: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Involvement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Strategy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39197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Targets</a:t>
                      </a:r>
                      <a:endParaRPr kumimoji="0" lang="el-GR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Broadening penetration of Global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Compact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COP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Creation of working groups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Workshops</a:t>
                      </a: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Record and exchange of good practices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Specialization of priorities at sectoral level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Cooperation with chambers, sectoral bodies and academia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Creation of local LEADS team 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926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Enhancing debate with stakeholders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Prioritisation by members</a:t>
                      </a:r>
                      <a:endParaRPr kumimoji="0" 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Promotion of Collaborative Actions</a:t>
                      </a:r>
                      <a:endParaRPr kumimoji="0" lang="el-G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“Transparency &amp; Integrity” Programme  </a:t>
                      </a:r>
                      <a:endParaRPr kumimoji="0" lang="el-G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Synergies with NGOs, and other stakeholders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926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Services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 promotion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Newsletter 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Articles to newspapers</a:t>
                      </a: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/>
                        </a:rPr>
                        <a:t> Creation and dissemination of practical application Guide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/>
                        </a:rPr>
                        <a:t> Promotion of Tools 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/>
                        </a:rPr>
                        <a:t> Education and Training</a:t>
                      </a:r>
                      <a:endParaRPr kumimoji="0" 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l-GR" smtClean="0"/>
              <a:t>8</a:t>
            </a:fld>
            <a:endParaRPr kumimoji="0" lang="el-GR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95736" y="446253"/>
            <a:ext cx="4608512" cy="376573"/>
          </a:xfrm>
        </p:spPr>
        <p:txBody>
          <a:bodyPr anchor="t"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en-US" sz="27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2012-2013 </a:t>
            </a: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Plan</a:t>
            </a:r>
            <a:endParaRPr lang="en-US" sz="25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3" y="692696"/>
            <a:ext cx="2592288" cy="52211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QNEFOha65AcJnopmApIDZ"/>
</p:tagLst>
</file>

<file path=ppt/theme/theme1.xml><?xml version="1.0" encoding="utf-8"?>
<a:theme xmlns:a="http://schemas.openxmlformats.org/drawingml/2006/main" name="Αναφορά κατάστασης έργου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381</Words>
  <Application>Microsoft Office PowerPoint</Application>
  <PresentationFormat>Προβολή στην οθόνη (4:3)</PresentationFormat>
  <Paragraphs>104</Paragraphs>
  <Slides>8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Αναφορά κατάστασης έργου</vt:lpstr>
      <vt:lpstr>Παρουσίαση του PowerPoint</vt:lpstr>
      <vt:lpstr>Παρουσίαση του PowerPoint</vt:lpstr>
      <vt:lpstr>1st SEE Training &amp; Sharing Forum Conference</vt:lpstr>
      <vt:lpstr>1st SEE Training &amp; Sharing Forum Conference</vt:lpstr>
      <vt:lpstr>1st SEE Training &amp; Sharing Forum Meeting</vt:lpstr>
      <vt:lpstr>Classification of 10 Principles  according to the existing environment</vt:lpstr>
      <vt:lpstr>Classification of future actions</vt:lpstr>
      <vt:lpstr>2012-2013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2012-10-09T12:08:31Z</dcterms:created>
  <dcterms:modified xsi:type="dcterms:W3CDTF">2012-10-12T08:10:44Z</dcterms:modified>
</cp:coreProperties>
</file>